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27"/>
  </p:notesMasterIdLst>
  <p:sldIdLst>
    <p:sldId id="257" r:id="rId3"/>
    <p:sldId id="426" r:id="rId4"/>
    <p:sldId id="448" r:id="rId5"/>
    <p:sldId id="450" r:id="rId6"/>
    <p:sldId id="449" r:id="rId7"/>
    <p:sldId id="435" r:id="rId8"/>
    <p:sldId id="263" r:id="rId9"/>
    <p:sldId id="437" r:id="rId10"/>
    <p:sldId id="438" r:id="rId11"/>
    <p:sldId id="441" r:id="rId12"/>
    <p:sldId id="442" r:id="rId13"/>
    <p:sldId id="420" r:id="rId14"/>
    <p:sldId id="411" r:id="rId15"/>
    <p:sldId id="444" r:id="rId16"/>
    <p:sldId id="274" r:id="rId17"/>
    <p:sldId id="296" r:id="rId18"/>
    <p:sldId id="427" r:id="rId19"/>
    <p:sldId id="428" r:id="rId20"/>
    <p:sldId id="434" r:id="rId21"/>
    <p:sldId id="451" r:id="rId22"/>
    <p:sldId id="453" r:id="rId23"/>
    <p:sldId id="452" r:id="rId24"/>
    <p:sldId id="446" r:id="rId25"/>
    <p:sldId id="431"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78947" autoAdjust="0"/>
  </p:normalViewPr>
  <p:slideViewPr>
    <p:cSldViewPr snapToGrid="0" showGuides="1">
      <p:cViewPr varScale="1">
        <p:scale>
          <a:sx n="90" d="100"/>
          <a:sy n="90" d="100"/>
        </p:scale>
        <p:origin x="1278" y="78"/>
      </p:cViewPr>
      <p:guideLst>
        <p:guide orient="horz" pos="3384"/>
        <p:guide pos="3840"/>
      </p:guideLst>
    </p:cSldViewPr>
  </p:slideViewPr>
  <p:notesTextViewPr>
    <p:cViewPr>
      <p:scale>
        <a:sx n="1" d="1"/>
        <a:sy n="1" d="1"/>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amsys.local\data\NasuniData\Proj\2018\180093%20-%20SCAG_FtrCommStdy\Presentation\TRB%20PlanningApps\deck%20tables%20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amsys.local\data\NasuniData\Proj\2018\180093%20-%20SCAG_FtrCommStdy\05-Long-term%20Changes%20Nature%20of%20Work\AverageAutomationPotential_Chart.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camsys.local\data\NasuniData\Proj\2018\180093%20-%20SCAG_FtrCommStdy\04-Baseline%20Data\ACS\S0801%201yr%20estimates\MOT_2008-201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amsys.local\data\NasuniData\Proj\2018\180093%20-%20SCAG_FtrCommStdy\Presentation\TRB%20PlanningApps\Deck%20Tabl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amsys.local\data\NasuniData\Proj\2018\180093%20-%20SCAG_FtrCommStdy\Presentation\TRB%20PlanningApps\deck%20tables%20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amsys.local\data\NasuniData\Proj\2018\180093%20-%20SCAG_FtrCommStdy\04-1%20Coworking%20Survey\SurveyData\Future%20Communities%20Final%20Data%20mnb%20jz.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amsys.local\data\NasuniData\Proj\2018\180093%20-%20SCAG_FtrCommStdy\04-1%20Coworking%20Survey\SurveyData\Future%20Communities%20Final%20Data%20mnb%20jz.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amsys.local\data\NasuniData\Proj\2018\180093%20-%20SCAG_FtrCommStdy\Presentation\TRB%20PlanningApps\deck%20tables%20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amsys.local\data\NasuniData\Proj\2018\180093%20-%20SCAG_FtrCommStdy\05-Long-term%20Changes%20Nature%20of%20Work\AverageAutomationPotential_Chart.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amsys.local\data\NasuniData\Proj\2018\180093%20-%20SCAG_FtrCommStdy\05-Long-term%20Changes%20Nature%20of%20Work\AverageAutomationPotential_Chart.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a:t>Average Commute Distance</a:t>
            </a:r>
          </a:p>
        </c:rich>
      </c:tx>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scatterChart>
        <c:scatterStyle val="lineMarker"/>
        <c:varyColors val="0"/>
        <c:ser>
          <c:idx val="0"/>
          <c:order val="0"/>
          <c:tx>
            <c:strRef>
              <c:f>[2]Sheet1!$B$2</c:f>
              <c:strCache>
                <c:ptCount val="1"/>
                <c:pt idx="0">
                  <c:v>Average Commute Distance</c:v>
                </c:pt>
              </c:strCache>
            </c:strRef>
          </c:tx>
          <c:spPr>
            <a:ln w="22225" cap="rnd">
              <a:solidFill>
                <a:schemeClr val="accent1"/>
              </a:solidFill>
            </a:ln>
            <a:effectLst>
              <a:glow rad="139700">
                <a:schemeClr val="accent1">
                  <a:satMod val="175000"/>
                  <a:alpha val="14000"/>
                </a:schemeClr>
              </a:glow>
            </a:effectLst>
          </c:spPr>
          <c:marker>
            <c:symbol val="circle"/>
            <c:size val="3"/>
            <c:spPr>
              <a:solidFill>
                <a:schemeClr val="accent1">
                  <a:lumMod val="60000"/>
                  <a:lumOff val="40000"/>
                </a:schemeClr>
              </a:solidFill>
              <a:ln>
                <a:noFill/>
              </a:ln>
              <a:effectLst>
                <a:glow rad="63500">
                  <a:schemeClr val="accent1">
                    <a:satMod val="175000"/>
                    <a:alpha val="25000"/>
                  </a:schemeClr>
                </a:glow>
              </a:effectLst>
            </c:spPr>
          </c:marker>
          <c:xVal>
            <c:numRef>
              <c:f>[2]Sheet1!$A$3:$A$9</c:f>
              <c:numCache>
                <c:formatCode>General</c:formatCode>
                <c:ptCount val="7"/>
                <c:pt idx="0">
                  <c:v>1977</c:v>
                </c:pt>
                <c:pt idx="1">
                  <c:v>1983</c:v>
                </c:pt>
                <c:pt idx="2">
                  <c:v>1990</c:v>
                </c:pt>
                <c:pt idx="3">
                  <c:v>1995</c:v>
                </c:pt>
                <c:pt idx="4">
                  <c:v>2001</c:v>
                </c:pt>
                <c:pt idx="5">
                  <c:v>2009</c:v>
                </c:pt>
                <c:pt idx="6">
                  <c:v>2017</c:v>
                </c:pt>
              </c:numCache>
            </c:numRef>
          </c:xVal>
          <c:yVal>
            <c:numRef>
              <c:f>[2]Sheet1!$B$3:$B$9</c:f>
              <c:numCache>
                <c:formatCode>General</c:formatCode>
                <c:ptCount val="7"/>
                <c:pt idx="0">
                  <c:v>9.06</c:v>
                </c:pt>
                <c:pt idx="1">
                  <c:v>8.5399999999999991</c:v>
                </c:pt>
                <c:pt idx="2">
                  <c:v>10.65</c:v>
                </c:pt>
                <c:pt idx="3">
                  <c:v>11.63</c:v>
                </c:pt>
                <c:pt idx="4">
                  <c:v>12.11</c:v>
                </c:pt>
                <c:pt idx="5">
                  <c:v>11.79</c:v>
                </c:pt>
                <c:pt idx="6">
                  <c:v>12.22</c:v>
                </c:pt>
              </c:numCache>
            </c:numRef>
          </c:yVal>
          <c:smooth val="0"/>
          <c:extLst>
            <c:ext xmlns:c16="http://schemas.microsoft.com/office/drawing/2014/chart" uri="{C3380CC4-5D6E-409C-BE32-E72D297353CC}">
              <c16:uniqueId val="{00000000-B049-4D7E-9D5E-266E18DCDB1D}"/>
            </c:ext>
          </c:extLst>
        </c:ser>
        <c:ser>
          <c:idx val="1"/>
          <c:order val="1"/>
          <c:tx>
            <c:strRef>
              <c:f>[2]Sheet1!$C$2</c:f>
              <c:strCache>
                <c:ptCount val="1"/>
              </c:strCache>
            </c:strRef>
          </c:tx>
          <c:spPr>
            <a:ln w="22225" cap="rnd">
              <a:solidFill>
                <a:schemeClr val="accent2"/>
              </a:solidFill>
            </a:ln>
            <a:effectLst>
              <a:glow rad="139700">
                <a:schemeClr val="accent2">
                  <a:satMod val="175000"/>
                  <a:alpha val="14000"/>
                </a:schemeClr>
              </a:glow>
            </a:effectLst>
          </c:spPr>
          <c:marker>
            <c:symbol val="circle"/>
            <c:size val="3"/>
            <c:spPr>
              <a:solidFill>
                <a:schemeClr val="accent2">
                  <a:lumMod val="60000"/>
                  <a:lumOff val="40000"/>
                </a:schemeClr>
              </a:solidFill>
              <a:ln>
                <a:noFill/>
              </a:ln>
              <a:effectLst>
                <a:glow rad="63500">
                  <a:schemeClr val="accent2">
                    <a:satMod val="175000"/>
                    <a:alpha val="25000"/>
                  </a:schemeClr>
                </a:glow>
              </a:effectLst>
            </c:spPr>
          </c:marker>
          <c:xVal>
            <c:numRef>
              <c:f>[2]Sheet1!$A$3:$A$9</c:f>
              <c:numCache>
                <c:formatCode>General</c:formatCode>
                <c:ptCount val="7"/>
                <c:pt idx="0">
                  <c:v>1977</c:v>
                </c:pt>
                <c:pt idx="1">
                  <c:v>1983</c:v>
                </c:pt>
                <c:pt idx="2">
                  <c:v>1990</c:v>
                </c:pt>
                <c:pt idx="3">
                  <c:v>1995</c:v>
                </c:pt>
                <c:pt idx="4">
                  <c:v>2001</c:v>
                </c:pt>
                <c:pt idx="5">
                  <c:v>2009</c:v>
                </c:pt>
                <c:pt idx="6">
                  <c:v>2017</c:v>
                </c:pt>
              </c:numCache>
            </c:numRef>
          </c:xVal>
          <c:yVal>
            <c:numRef>
              <c:f>[2]Sheet1!$C$3:$C$9</c:f>
              <c:numCache>
                <c:formatCode>General</c:formatCode>
                <c:ptCount val="7"/>
              </c:numCache>
            </c:numRef>
          </c:yVal>
          <c:smooth val="0"/>
          <c:extLst>
            <c:ext xmlns:c16="http://schemas.microsoft.com/office/drawing/2014/chart" uri="{C3380CC4-5D6E-409C-BE32-E72D297353CC}">
              <c16:uniqueId val="{00000001-B049-4D7E-9D5E-266E18DCDB1D}"/>
            </c:ext>
          </c:extLst>
        </c:ser>
        <c:dLbls>
          <c:showLegendKey val="0"/>
          <c:showVal val="0"/>
          <c:showCatName val="0"/>
          <c:showSerName val="0"/>
          <c:showPercent val="0"/>
          <c:showBubbleSize val="0"/>
        </c:dLbls>
        <c:axId val="1371927823"/>
        <c:axId val="1361178239"/>
      </c:scatterChart>
      <c:valAx>
        <c:axId val="1371927823"/>
        <c:scaling>
          <c:orientation val="minMax"/>
          <c:max val="2020"/>
          <c:min val="1975"/>
        </c:scaling>
        <c:delete val="0"/>
        <c:axPos val="b"/>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361178239"/>
        <c:crosses val="autoZero"/>
        <c:crossBetween val="midCat"/>
      </c:valAx>
      <c:valAx>
        <c:axId val="1361178239"/>
        <c:scaling>
          <c:orientation val="minMax"/>
        </c:scaling>
        <c:delete val="0"/>
        <c:axPos val="l"/>
        <c:majorGridlines>
          <c:spPr>
            <a:ln w="9525" cap="flat" cmpd="sng" algn="ctr">
              <a:solidFill>
                <a:schemeClr val="dk1">
                  <a:lumMod val="65000"/>
                  <a:lumOff val="35000"/>
                  <a:alpha val="7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n-US"/>
                  <a:t>Miles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371927823"/>
        <c:crosses val="autoZero"/>
        <c:crossBetween val="midCat"/>
      </c:valAx>
      <c:spPr>
        <a:noFill/>
        <a:ln>
          <a:noFill/>
        </a:ln>
        <a:effectLst/>
      </c:spPr>
    </c:plotArea>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t>Automation Potential of Jobs by Occupation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4994103997869829E-2"/>
          <c:y val="0.10045681284535542"/>
          <c:w val="0.88945604625508767"/>
          <c:h val="0.73629166924361444"/>
        </c:manualLayout>
      </c:layout>
      <c:barChart>
        <c:barDir val="col"/>
        <c:grouping val="stacked"/>
        <c:varyColors val="0"/>
        <c:ser>
          <c:idx val="3"/>
          <c:order val="3"/>
          <c:tx>
            <c:v>Total SCAG Employment</c:v>
          </c:tx>
          <c:spPr>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noFill/>
            </a:ln>
            <a:effectLst/>
          </c:spPr>
          <c:invertIfNegative val="0"/>
          <c:cat>
            <c:strRef>
              <c:f>'SCAG Categories'!$B$3:$B$9</c:f>
              <c:strCache>
                <c:ptCount val="7"/>
                <c:pt idx="0">
                  <c:v>Food Preparation and Sales</c:v>
                </c:pt>
                <c:pt idx="1">
                  <c:v>Business and Finance Specialist</c:v>
                </c:pt>
                <c:pt idx="2">
                  <c:v>Social Service and Office Support</c:v>
                </c:pt>
                <c:pt idx="3">
                  <c:v>Construction, Repair, Transportation</c:v>
                </c:pt>
                <c:pt idx="4">
                  <c:v>Farming, Production</c:v>
                </c:pt>
                <c:pt idx="5">
                  <c:v>Education, Health Care</c:v>
                </c:pt>
                <c:pt idx="6">
                  <c:v>Engineering, Computer, Legal</c:v>
                </c:pt>
              </c:strCache>
            </c:strRef>
          </c:cat>
          <c:val>
            <c:numRef>
              <c:f>'SCAG Categories'!$F$3:$F$9</c:f>
              <c:numCache>
                <c:formatCode>#,##0</c:formatCode>
                <c:ptCount val="7"/>
                <c:pt idx="0">
                  <c:v>1376847</c:v>
                </c:pt>
                <c:pt idx="1">
                  <c:v>1149350</c:v>
                </c:pt>
                <c:pt idx="2">
                  <c:v>1312194</c:v>
                </c:pt>
                <c:pt idx="3">
                  <c:v>1550744</c:v>
                </c:pt>
                <c:pt idx="4">
                  <c:v>566272</c:v>
                </c:pt>
                <c:pt idx="5">
                  <c:v>1326085</c:v>
                </c:pt>
                <c:pt idx="6">
                  <c:v>736663</c:v>
                </c:pt>
              </c:numCache>
            </c:numRef>
          </c:val>
          <c:extLst>
            <c:ext xmlns:c16="http://schemas.microsoft.com/office/drawing/2014/chart" uri="{C3380CC4-5D6E-409C-BE32-E72D297353CC}">
              <c16:uniqueId val="{00000000-2F77-471E-9407-C1245ECC7A18}"/>
            </c:ext>
          </c:extLst>
        </c:ser>
        <c:dLbls>
          <c:showLegendKey val="0"/>
          <c:showVal val="0"/>
          <c:showCatName val="0"/>
          <c:showSerName val="0"/>
          <c:showPercent val="0"/>
          <c:showBubbleSize val="0"/>
        </c:dLbls>
        <c:gapWidth val="150"/>
        <c:overlap val="100"/>
        <c:axId val="612505456"/>
        <c:axId val="608538608"/>
      </c:barChart>
      <c:lineChart>
        <c:grouping val="standard"/>
        <c:varyColors val="0"/>
        <c:ser>
          <c:idx val="0"/>
          <c:order val="0"/>
          <c:tx>
            <c:strRef>
              <c:f>'SCAG Categories'!$C$2</c:f>
              <c:strCache>
                <c:ptCount val="1"/>
                <c:pt idx="0">
                  <c:v>Brookings</c:v>
                </c:pt>
              </c:strCache>
            </c:strRef>
          </c:tx>
          <c:spPr>
            <a:ln w="19050" cap="rnd">
              <a:noFill/>
              <a:round/>
            </a:ln>
            <a:effectLst/>
          </c:spPr>
          <c:marker>
            <c:symbol val="circle"/>
            <c:size val="10"/>
            <c:spPr>
              <a:solidFill>
                <a:schemeClr val="accent6"/>
              </a:solidFill>
              <a:ln w="9525">
                <a:solidFill>
                  <a:schemeClr val="accent6">
                    <a:lumMod val="75000"/>
                  </a:schemeClr>
                </a:solidFill>
              </a:ln>
              <a:effectLst/>
            </c:spPr>
          </c:marker>
          <c:cat>
            <c:strRef>
              <c:f>'SCAG Categories'!$B$3:$B$9</c:f>
              <c:strCache>
                <c:ptCount val="7"/>
                <c:pt idx="0">
                  <c:v>Food Preparation and Sales</c:v>
                </c:pt>
                <c:pt idx="1">
                  <c:v>Business and Finance Specialist</c:v>
                </c:pt>
                <c:pt idx="2">
                  <c:v>Social Service and Office Support</c:v>
                </c:pt>
                <c:pt idx="3">
                  <c:v>Construction, Repair, Transportation</c:v>
                </c:pt>
                <c:pt idx="4">
                  <c:v>Farming, Production</c:v>
                </c:pt>
                <c:pt idx="5">
                  <c:v>Education, Health Care</c:v>
                </c:pt>
                <c:pt idx="6">
                  <c:v>Engineering, Computer, Legal</c:v>
                </c:pt>
              </c:strCache>
            </c:strRef>
          </c:cat>
          <c:val>
            <c:numRef>
              <c:f>'SCAG Categories'!$C$3:$C$9</c:f>
              <c:numCache>
                <c:formatCode>0%</c:formatCode>
                <c:ptCount val="7"/>
                <c:pt idx="0">
                  <c:v>0.60896342538019343</c:v>
                </c:pt>
                <c:pt idx="1">
                  <c:v>0.1862721794839681</c:v>
                </c:pt>
                <c:pt idx="2">
                  <c:v>0.53861608653793203</c:v>
                </c:pt>
                <c:pt idx="3">
                  <c:v>0.46673079893745906</c:v>
                </c:pt>
                <c:pt idx="4">
                  <c:v>0.78159979953329295</c:v>
                </c:pt>
                <c:pt idx="5">
                  <c:v>0.29408664681562918</c:v>
                </c:pt>
                <c:pt idx="6">
                  <c:v>0.2960793177942434</c:v>
                </c:pt>
              </c:numCache>
            </c:numRef>
          </c:val>
          <c:smooth val="0"/>
          <c:extLst>
            <c:ext xmlns:c16="http://schemas.microsoft.com/office/drawing/2014/chart" uri="{C3380CC4-5D6E-409C-BE32-E72D297353CC}">
              <c16:uniqueId val="{00000001-2F77-471E-9407-C1245ECC7A18}"/>
            </c:ext>
          </c:extLst>
        </c:ser>
        <c:ser>
          <c:idx val="1"/>
          <c:order val="1"/>
          <c:tx>
            <c:strRef>
              <c:f>'SCAG Categories'!$D$2</c:f>
              <c:strCache>
                <c:ptCount val="1"/>
                <c:pt idx="0">
                  <c:v>Frey Obsborne</c:v>
                </c:pt>
              </c:strCache>
            </c:strRef>
          </c:tx>
          <c:spPr>
            <a:ln w="19050" cap="rnd">
              <a:noFill/>
              <a:round/>
            </a:ln>
            <a:effectLst/>
          </c:spPr>
          <c:marker>
            <c:symbol val="circle"/>
            <c:size val="10"/>
            <c:spPr>
              <a:solidFill>
                <a:schemeClr val="accent2">
                  <a:lumMod val="60000"/>
                  <a:lumOff val="40000"/>
                </a:schemeClr>
              </a:solidFill>
              <a:ln w="9525">
                <a:solidFill>
                  <a:schemeClr val="accent2"/>
                </a:solidFill>
              </a:ln>
              <a:effectLst/>
            </c:spPr>
          </c:marker>
          <c:cat>
            <c:strRef>
              <c:f>'SCAG Categories'!$B$3:$B$9</c:f>
              <c:strCache>
                <c:ptCount val="7"/>
                <c:pt idx="0">
                  <c:v>Food Preparation and Sales</c:v>
                </c:pt>
                <c:pt idx="1">
                  <c:v>Business and Finance Specialist</c:v>
                </c:pt>
                <c:pt idx="2">
                  <c:v>Social Service and Office Support</c:v>
                </c:pt>
                <c:pt idx="3">
                  <c:v>Construction, Repair, Transportation</c:v>
                </c:pt>
                <c:pt idx="4">
                  <c:v>Farming, Production</c:v>
                </c:pt>
                <c:pt idx="5">
                  <c:v>Education, Health Care</c:v>
                </c:pt>
                <c:pt idx="6">
                  <c:v>Engineering, Computer, Legal</c:v>
                </c:pt>
              </c:strCache>
            </c:strRef>
          </c:cat>
          <c:val>
            <c:numRef>
              <c:f>'SCAG Categories'!$D$3:$D$9</c:f>
              <c:numCache>
                <c:formatCode>0%</c:formatCode>
                <c:ptCount val="7"/>
                <c:pt idx="0">
                  <c:v>0.84165632030112392</c:v>
                </c:pt>
                <c:pt idx="1">
                  <c:v>0.32768706441283663</c:v>
                </c:pt>
                <c:pt idx="2">
                  <c:v>0.69832199877003476</c:v>
                </c:pt>
                <c:pt idx="3">
                  <c:v>0.68312889777249752</c:v>
                </c:pt>
                <c:pt idx="4">
                  <c:v>0.80022367655711013</c:v>
                </c:pt>
                <c:pt idx="5">
                  <c:v>0.26082900719466195</c:v>
                </c:pt>
                <c:pt idx="6">
                  <c:v>0.22730580460318447</c:v>
                </c:pt>
              </c:numCache>
            </c:numRef>
          </c:val>
          <c:smooth val="0"/>
          <c:extLst>
            <c:ext xmlns:c16="http://schemas.microsoft.com/office/drawing/2014/chart" uri="{C3380CC4-5D6E-409C-BE32-E72D297353CC}">
              <c16:uniqueId val="{00000002-2F77-471E-9407-C1245ECC7A18}"/>
            </c:ext>
          </c:extLst>
        </c:ser>
        <c:ser>
          <c:idx val="2"/>
          <c:order val="2"/>
          <c:tx>
            <c:strRef>
              <c:f>'SCAG Categories'!$E$2</c:f>
              <c:strCache>
                <c:ptCount val="1"/>
                <c:pt idx="0">
                  <c:v>Nesta</c:v>
                </c:pt>
              </c:strCache>
            </c:strRef>
          </c:tx>
          <c:spPr>
            <a:ln w="19050" cap="rnd">
              <a:noFill/>
              <a:round/>
            </a:ln>
            <a:effectLst/>
          </c:spPr>
          <c:marker>
            <c:symbol val="circle"/>
            <c:size val="10"/>
            <c:spPr>
              <a:solidFill>
                <a:schemeClr val="accent4"/>
              </a:solidFill>
              <a:ln w="9525">
                <a:solidFill>
                  <a:schemeClr val="accent4">
                    <a:lumMod val="75000"/>
                  </a:schemeClr>
                </a:solidFill>
              </a:ln>
              <a:effectLst/>
            </c:spPr>
          </c:marker>
          <c:cat>
            <c:strRef>
              <c:f>'SCAG Categories'!$B$3:$B$9</c:f>
              <c:strCache>
                <c:ptCount val="7"/>
                <c:pt idx="0">
                  <c:v>Food Preparation and Sales</c:v>
                </c:pt>
                <c:pt idx="1">
                  <c:v>Business and Finance Specialist</c:v>
                </c:pt>
                <c:pt idx="2">
                  <c:v>Social Service and Office Support</c:v>
                </c:pt>
                <c:pt idx="3">
                  <c:v>Construction, Repair, Transportation</c:v>
                </c:pt>
                <c:pt idx="4">
                  <c:v>Farming, Production</c:v>
                </c:pt>
                <c:pt idx="5">
                  <c:v>Education, Health Care</c:v>
                </c:pt>
                <c:pt idx="6">
                  <c:v>Engineering, Computer, Legal</c:v>
                </c:pt>
              </c:strCache>
            </c:strRef>
          </c:cat>
          <c:val>
            <c:numRef>
              <c:f>'SCAG Categories'!$E$3:$E$9</c:f>
              <c:numCache>
                <c:formatCode>0%</c:formatCode>
                <c:ptCount val="7"/>
                <c:pt idx="0">
                  <c:v>0.41991021092532338</c:v>
                </c:pt>
                <c:pt idx="1">
                  <c:v>0.54237913078086664</c:v>
                </c:pt>
                <c:pt idx="2">
                  <c:v>0.39312197680857436</c:v>
                </c:pt>
                <c:pt idx="3">
                  <c:v>0.42046772590241321</c:v>
                </c:pt>
                <c:pt idx="4">
                  <c:v>0.1876585204769419</c:v>
                </c:pt>
                <c:pt idx="5">
                  <c:v>0.63332272164644576</c:v>
                </c:pt>
                <c:pt idx="6">
                  <c:v>0.58382906597279804</c:v>
                </c:pt>
              </c:numCache>
            </c:numRef>
          </c:val>
          <c:smooth val="0"/>
          <c:extLst>
            <c:ext xmlns:c16="http://schemas.microsoft.com/office/drawing/2014/chart" uri="{C3380CC4-5D6E-409C-BE32-E72D297353CC}">
              <c16:uniqueId val="{00000003-2F77-471E-9407-C1245ECC7A18}"/>
            </c:ext>
          </c:extLst>
        </c:ser>
        <c:dLbls>
          <c:showLegendKey val="0"/>
          <c:showVal val="0"/>
          <c:showCatName val="0"/>
          <c:showSerName val="0"/>
          <c:showPercent val="0"/>
          <c:showBubbleSize val="0"/>
        </c:dLbls>
        <c:marker val="1"/>
        <c:smooth val="0"/>
        <c:axId val="208208288"/>
        <c:axId val="612893424"/>
      </c:lineChart>
      <c:catAx>
        <c:axId val="208208288"/>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12893424"/>
        <c:crosses val="autoZero"/>
        <c:auto val="1"/>
        <c:lblAlgn val="ctr"/>
        <c:lblOffset val="100"/>
        <c:noMultiLvlLbl val="0"/>
      </c:catAx>
      <c:valAx>
        <c:axId val="612893424"/>
        <c:scaling>
          <c:orientation val="minMax"/>
          <c:max val="1"/>
        </c:scaling>
        <c:delete val="0"/>
        <c:axPos val="l"/>
        <c:majorGridlines>
          <c:spPr>
            <a:ln w="9525" cap="flat" cmpd="sng" algn="ctr">
              <a:solidFill>
                <a:schemeClr val="tx2">
                  <a:lumMod val="40000"/>
                  <a:lumOff val="60000"/>
                </a:schemeClr>
              </a:solidFill>
              <a:round/>
            </a:ln>
            <a:effectLst/>
          </c:spPr>
        </c:majorGridlines>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08208288"/>
        <c:crosses val="autoZero"/>
        <c:crossBetween val="between"/>
      </c:valAx>
      <c:valAx>
        <c:axId val="608538608"/>
        <c:scaling>
          <c:orientation val="minMax"/>
        </c:scaling>
        <c:delete val="0"/>
        <c:axPos val="r"/>
        <c:numFmt formatCode="#,##0"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12505456"/>
        <c:crosses val="max"/>
        <c:crossBetween val="between"/>
      </c:valAx>
      <c:catAx>
        <c:axId val="612505456"/>
        <c:scaling>
          <c:orientation val="minMax"/>
        </c:scaling>
        <c:delete val="1"/>
        <c:axPos val="b"/>
        <c:numFmt formatCode="General" sourceLinked="1"/>
        <c:majorTickMark val="out"/>
        <c:minorTickMark val="none"/>
        <c:tickLblPos val="nextTo"/>
        <c:crossAx val="608538608"/>
        <c:crosses val="autoZero"/>
        <c:auto val="1"/>
        <c:lblAlgn val="ctr"/>
        <c:lblOffset val="100"/>
        <c:noMultiLvlLbl val="0"/>
      </c:catAx>
      <c:spPr>
        <a:noFill/>
        <a:ln>
          <a:noFill/>
        </a:ln>
        <a:effectLst/>
      </c:spPr>
    </c:plotArea>
    <c:legend>
      <c:legendPos val="b"/>
      <c:layout>
        <c:manualLayout>
          <c:xMode val="edge"/>
          <c:yMode val="edge"/>
          <c:x val="0.31140125147400055"/>
          <c:y val="0.92159133804363824"/>
          <c:w val="0.37719740195519036"/>
          <c:h val="6.215789686948845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a:t>Share of Workers Who Worked at Home</a:t>
            </a:r>
          </a:p>
        </c:rich>
      </c:tx>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manualLayout>
          <c:layoutTarget val="inner"/>
          <c:xMode val="edge"/>
          <c:yMode val="edge"/>
          <c:x val="0.12616114225946268"/>
          <c:y val="0.16402742196402717"/>
          <c:w val="0.80240955527066504"/>
          <c:h val="0.70642236572084594"/>
        </c:manualLayout>
      </c:layout>
      <c:scatterChart>
        <c:scatterStyle val="lineMarker"/>
        <c:varyColors val="0"/>
        <c:ser>
          <c:idx val="6"/>
          <c:order val="6"/>
          <c:tx>
            <c:strRef>
              <c:f>Summary!$C$10</c:f>
              <c:strCache>
                <c:ptCount val="1"/>
                <c:pt idx="0">
                  <c:v>SCAG Region</c:v>
                </c:pt>
              </c:strCache>
            </c:strRef>
          </c:tx>
          <c:spPr>
            <a:ln w="25400" cap="rnd">
              <a:noFill/>
              <a:round/>
            </a:ln>
            <a:effectLst>
              <a:outerShdw dist="25400" dir="2700000" algn="tl" rotWithShape="0">
                <a:schemeClr val="accent1">
                  <a:lumMod val="60000"/>
                </a:schemeClr>
              </a:outerShdw>
            </a:effectLst>
          </c:spPr>
          <c:marker>
            <c:symbol val="circle"/>
            <c:size val="11"/>
            <c:spPr>
              <a:solidFill>
                <a:schemeClr val="accent1">
                  <a:lumMod val="60000"/>
                </a:schemeClr>
              </a:solidFill>
              <a:ln w="22225">
                <a:solidFill>
                  <a:schemeClr val="lt1"/>
                </a:solidFill>
                <a:round/>
              </a:ln>
              <a:effectLst/>
            </c:spPr>
          </c:marker>
          <c:trendline>
            <c:spPr>
              <a:ln w="28575" cap="rnd">
                <a:solidFill>
                  <a:schemeClr val="lt1">
                    <a:alpha val="50000"/>
                  </a:schemeClr>
                </a:solidFill>
                <a:prstDash val="sysDash"/>
                <a:round/>
              </a:ln>
              <a:effectLst/>
            </c:spPr>
            <c:trendlineType val="linear"/>
            <c:dispRSqr val="0"/>
            <c:dispEq val="0"/>
          </c:trendline>
          <c:xVal>
            <c:numRef>
              <c:f>Summary!$Q$2:$AC$2</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xVal>
          <c:yVal>
            <c:numRef>
              <c:f>Summary!$Q$10:$AC$10</c:f>
              <c:numCache>
                <c:formatCode>0.0</c:formatCode>
                <c:ptCount val="13"/>
                <c:pt idx="0">
                  <c:v>4.0718476289098833</c:v>
                </c:pt>
                <c:pt idx="1">
                  <c:v>4.2156353995994733</c:v>
                </c:pt>
                <c:pt idx="2">
                  <c:v>4.4917227247950953</c:v>
                </c:pt>
                <c:pt idx="3">
                  <c:v>4.4941653950125691</c:v>
                </c:pt>
                <c:pt idx="4">
                  <c:v>4.7890762111691139</c:v>
                </c:pt>
                <c:pt idx="5">
                  <c:v>4.7417390732415878</c:v>
                </c:pt>
                <c:pt idx="6">
                  <c:v>5.0260693102787659</c:v>
                </c:pt>
                <c:pt idx="7">
                  <c:v>4.9766098266125134</c:v>
                </c:pt>
                <c:pt idx="8">
                  <c:v>5.131803957121237</c:v>
                </c:pt>
                <c:pt idx="9">
                  <c:v>5.0307240311387291</c:v>
                </c:pt>
                <c:pt idx="10">
                  <c:v>5.3387752719158224</c:v>
                </c:pt>
                <c:pt idx="11">
                  <c:v>5.5408317744455235</c:v>
                </c:pt>
                <c:pt idx="12">
                  <c:v>5.6782265685381432</c:v>
                </c:pt>
              </c:numCache>
            </c:numRef>
          </c:yVal>
          <c:smooth val="0"/>
          <c:extLst>
            <c:ext xmlns:c16="http://schemas.microsoft.com/office/drawing/2014/chart" uri="{C3380CC4-5D6E-409C-BE32-E72D297353CC}">
              <c16:uniqueId val="{00000001-3D34-425D-A70C-B5D2EB81C56F}"/>
            </c:ext>
          </c:extLst>
        </c:ser>
        <c:dLbls>
          <c:showLegendKey val="0"/>
          <c:showVal val="0"/>
          <c:showCatName val="0"/>
          <c:showSerName val="0"/>
          <c:showPercent val="0"/>
          <c:showBubbleSize val="0"/>
        </c:dLbls>
        <c:axId val="596720448"/>
        <c:axId val="596725040"/>
        <c:extLst>
          <c:ext xmlns:c15="http://schemas.microsoft.com/office/drawing/2012/chart" uri="{02D57815-91ED-43cb-92C2-25804820EDAC}">
            <c15:filteredScatterSeries>
              <c15:ser>
                <c:idx val="0"/>
                <c:order val="0"/>
                <c:tx>
                  <c:strRef>
                    <c:extLst>
                      <c:ext uri="{02D57815-91ED-43cb-92C2-25804820EDAC}">
                        <c15:formulaRef>
                          <c15:sqref>Summary!$C$3</c15:sqref>
                        </c15:formulaRef>
                      </c:ext>
                    </c:extLst>
                    <c:strCache>
                      <c:ptCount val="1"/>
                      <c:pt idx="0">
                        <c:v>Los Angeles</c:v>
                      </c:pt>
                    </c:strCache>
                  </c:strRef>
                </c:tx>
                <c:spPr>
                  <a:ln w="25400" cap="rnd">
                    <a:noFill/>
                    <a:round/>
                  </a:ln>
                  <a:effectLst>
                    <a:outerShdw dist="25400" dir="2700000" algn="tl" rotWithShape="0">
                      <a:schemeClr val="accent1"/>
                    </a:outerShdw>
                  </a:effectLst>
                </c:spPr>
                <c:marker>
                  <c:symbol val="circle"/>
                  <c:size val="6"/>
                  <c:spPr>
                    <a:solidFill>
                      <a:schemeClr val="accent1"/>
                    </a:solidFill>
                    <a:ln w="22225">
                      <a:solidFill>
                        <a:schemeClr val="lt1"/>
                      </a:solidFill>
                      <a:round/>
                    </a:ln>
                    <a:effectLst/>
                  </c:spPr>
                </c:marker>
                <c:xVal>
                  <c:numRef>
                    <c:extLst>
                      <c:ext uri="{02D57815-91ED-43cb-92C2-25804820EDAC}">
                        <c15:formulaRef>
                          <c15:sqref>Summary!$Q$2:$AC$2</c15:sqref>
                        </c15:formulaRef>
                      </c:ext>
                    </c:extLst>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xVal>
                <c:yVal>
                  <c:numRef>
                    <c:extLst>
                      <c:ext uri="{02D57815-91ED-43cb-92C2-25804820EDAC}">
                        <c15:formulaRef>
                          <c15:sqref>Summary!$Q$3:$AC$3</c15:sqref>
                        </c15:formulaRef>
                      </c:ext>
                    </c:extLst>
                    <c:numCache>
                      <c:formatCode>General</c:formatCode>
                      <c:ptCount val="13"/>
                      <c:pt idx="0">
                        <c:v>4</c:v>
                      </c:pt>
                      <c:pt idx="1">
                        <c:v>4.2</c:v>
                      </c:pt>
                      <c:pt idx="2">
                        <c:v>4.3</c:v>
                      </c:pt>
                      <c:pt idx="3">
                        <c:v>4.4000000000000004</c:v>
                      </c:pt>
                      <c:pt idx="4">
                        <c:v>4.8</c:v>
                      </c:pt>
                      <c:pt idx="5">
                        <c:v>5</c:v>
                      </c:pt>
                      <c:pt idx="6">
                        <c:v>5</c:v>
                      </c:pt>
                      <c:pt idx="7">
                        <c:v>5.0999999999999996</c:v>
                      </c:pt>
                      <c:pt idx="8">
                        <c:v>5.2</c:v>
                      </c:pt>
                      <c:pt idx="9">
                        <c:v>5.0999999999999996</c:v>
                      </c:pt>
                      <c:pt idx="10">
                        <c:v>5.4</c:v>
                      </c:pt>
                      <c:pt idx="11">
                        <c:v>5.4</c:v>
                      </c:pt>
                      <c:pt idx="12">
                        <c:v>5.6</c:v>
                      </c:pt>
                    </c:numCache>
                  </c:numRef>
                </c:yVal>
                <c:smooth val="0"/>
                <c:extLst>
                  <c:ext xmlns:c16="http://schemas.microsoft.com/office/drawing/2014/chart" uri="{C3380CC4-5D6E-409C-BE32-E72D297353CC}">
                    <c16:uniqueId val="{00000002-3D34-425D-A70C-B5D2EB81C56F}"/>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Summary!$C$4</c15:sqref>
                        </c15:formulaRef>
                      </c:ext>
                    </c:extLst>
                    <c:strCache>
                      <c:ptCount val="1"/>
                      <c:pt idx="0">
                        <c:v>Orange</c:v>
                      </c:pt>
                    </c:strCache>
                  </c:strRef>
                </c:tx>
                <c:spPr>
                  <a:ln w="25400" cap="rnd">
                    <a:noFill/>
                    <a:round/>
                  </a:ln>
                  <a:effectLst>
                    <a:outerShdw dist="25400" dir="2700000" algn="tl" rotWithShape="0">
                      <a:schemeClr val="accent2"/>
                    </a:outerShdw>
                  </a:effectLst>
                </c:spPr>
                <c:marker>
                  <c:symbol val="circle"/>
                  <c:size val="6"/>
                  <c:spPr>
                    <a:solidFill>
                      <a:schemeClr val="accent2"/>
                    </a:solidFill>
                    <a:ln w="22225">
                      <a:solidFill>
                        <a:schemeClr val="lt1"/>
                      </a:solidFill>
                      <a:round/>
                    </a:ln>
                    <a:effectLst/>
                  </c:spPr>
                </c:marker>
                <c:xVal>
                  <c:numRef>
                    <c:extLst xmlns:c15="http://schemas.microsoft.com/office/drawing/2012/chart">
                      <c:ext xmlns:c15="http://schemas.microsoft.com/office/drawing/2012/chart" uri="{02D57815-91ED-43cb-92C2-25804820EDAC}">
                        <c15:formulaRef>
                          <c15:sqref>Summary!$Q$2:$AC$2</c15:sqref>
                        </c15:formulaRef>
                      </c:ext>
                    </c:extLst>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xVal>
                <c:yVal>
                  <c:numRef>
                    <c:extLst xmlns:c15="http://schemas.microsoft.com/office/drawing/2012/chart">
                      <c:ext xmlns:c15="http://schemas.microsoft.com/office/drawing/2012/chart" uri="{02D57815-91ED-43cb-92C2-25804820EDAC}">
                        <c15:formulaRef>
                          <c15:sqref>Summary!$Q$4:$AC$4</c15:sqref>
                        </c15:formulaRef>
                      </c:ext>
                    </c:extLst>
                    <c:numCache>
                      <c:formatCode>General</c:formatCode>
                      <c:ptCount val="13"/>
                      <c:pt idx="0">
                        <c:v>4.5999999999999996</c:v>
                      </c:pt>
                      <c:pt idx="1">
                        <c:v>4.2</c:v>
                      </c:pt>
                      <c:pt idx="2">
                        <c:v>4.9000000000000004</c:v>
                      </c:pt>
                      <c:pt idx="3">
                        <c:v>4.7</c:v>
                      </c:pt>
                      <c:pt idx="4">
                        <c:v>4.9000000000000004</c:v>
                      </c:pt>
                      <c:pt idx="5">
                        <c:v>4.8</c:v>
                      </c:pt>
                      <c:pt idx="6">
                        <c:v>5.0999999999999996</c:v>
                      </c:pt>
                      <c:pt idx="7">
                        <c:v>5.2</c:v>
                      </c:pt>
                      <c:pt idx="8">
                        <c:v>5</c:v>
                      </c:pt>
                      <c:pt idx="9">
                        <c:v>5.0999999999999996</c:v>
                      </c:pt>
                      <c:pt idx="10">
                        <c:v>5.7</c:v>
                      </c:pt>
                      <c:pt idx="11">
                        <c:v>6.1</c:v>
                      </c:pt>
                      <c:pt idx="12">
                        <c:v>6.2</c:v>
                      </c:pt>
                    </c:numCache>
                  </c:numRef>
                </c:yVal>
                <c:smooth val="0"/>
                <c:extLst xmlns:c15="http://schemas.microsoft.com/office/drawing/2012/chart">
                  <c:ext xmlns:c16="http://schemas.microsoft.com/office/drawing/2014/chart" uri="{C3380CC4-5D6E-409C-BE32-E72D297353CC}">
                    <c16:uniqueId val="{00000003-3D34-425D-A70C-B5D2EB81C56F}"/>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Summary!$C$5</c15:sqref>
                        </c15:formulaRef>
                      </c:ext>
                    </c:extLst>
                    <c:strCache>
                      <c:ptCount val="1"/>
                      <c:pt idx="0">
                        <c:v>Riverside</c:v>
                      </c:pt>
                    </c:strCache>
                  </c:strRef>
                </c:tx>
                <c:spPr>
                  <a:ln w="25400" cap="rnd">
                    <a:noFill/>
                    <a:round/>
                  </a:ln>
                  <a:effectLst>
                    <a:outerShdw dist="25400" dir="2700000" algn="tl" rotWithShape="0">
                      <a:schemeClr val="accent3"/>
                    </a:outerShdw>
                  </a:effectLst>
                </c:spPr>
                <c:marker>
                  <c:symbol val="circle"/>
                  <c:size val="6"/>
                  <c:spPr>
                    <a:solidFill>
                      <a:schemeClr val="accent3"/>
                    </a:solidFill>
                    <a:ln w="22225">
                      <a:solidFill>
                        <a:schemeClr val="lt1"/>
                      </a:solidFill>
                      <a:round/>
                    </a:ln>
                    <a:effectLst/>
                  </c:spPr>
                </c:marker>
                <c:xVal>
                  <c:numRef>
                    <c:extLst xmlns:c15="http://schemas.microsoft.com/office/drawing/2012/chart">
                      <c:ext xmlns:c15="http://schemas.microsoft.com/office/drawing/2012/chart" uri="{02D57815-91ED-43cb-92C2-25804820EDAC}">
                        <c15:formulaRef>
                          <c15:sqref>Summary!$Q$2:$AC$2</c15:sqref>
                        </c15:formulaRef>
                      </c:ext>
                    </c:extLst>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xVal>
                <c:yVal>
                  <c:numRef>
                    <c:extLst xmlns:c15="http://schemas.microsoft.com/office/drawing/2012/chart">
                      <c:ext xmlns:c15="http://schemas.microsoft.com/office/drawing/2012/chart" uri="{02D57815-91ED-43cb-92C2-25804820EDAC}">
                        <c15:formulaRef>
                          <c15:sqref>Summary!$Q$5:$AC$5</c15:sqref>
                        </c15:formulaRef>
                      </c:ext>
                    </c:extLst>
                    <c:numCache>
                      <c:formatCode>General</c:formatCode>
                      <c:ptCount val="13"/>
                      <c:pt idx="0">
                        <c:v>4</c:v>
                      </c:pt>
                      <c:pt idx="1">
                        <c:v>4.5999999999999996</c:v>
                      </c:pt>
                      <c:pt idx="2">
                        <c:v>5.0999999999999996</c:v>
                      </c:pt>
                      <c:pt idx="3">
                        <c:v>4.9000000000000004</c:v>
                      </c:pt>
                      <c:pt idx="4">
                        <c:v>5.6</c:v>
                      </c:pt>
                      <c:pt idx="5">
                        <c:v>4</c:v>
                      </c:pt>
                      <c:pt idx="6">
                        <c:v>5.7</c:v>
                      </c:pt>
                      <c:pt idx="7">
                        <c:v>5</c:v>
                      </c:pt>
                      <c:pt idx="8">
                        <c:v>5.3</c:v>
                      </c:pt>
                      <c:pt idx="9">
                        <c:v>4.9000000000000004</c:v>
                      </c:pt>
                      <c:pt idx="10">
                        <c:v>5.5</c:v>
                      </c:pt>
                      <c:pt idx="11">
                        <c:v>5.3</c:v>
                      </c:pt>
                      <c:pt idx="12">
                        <c:v>5.4</c:v>
                      </c:pt>
                    </c:numCache>
                  </c:numRef>
                </c:yVal>
                <c:smooth val="0"/>
                <c:extLst xmlns:c15="http://schemas.microsoft.com/office/drawing/2012/chart">
                  <c:ext xmlns:c16="http://schemas.microsoft.com/office/drawing/2014/chart" uri="{C3380CC4-5D6E-409C-BE32-E72D297353CC}">
                    <c16:uniqueId val="{00000004-3D34-425D-A70C-B5D2EB81C56F}"/>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Summary!$C$6</c15:sqref>
                        </c15:formulaRef>
                      </c:ext>
                    </c:extLst>
                    <c:strCache>
                      <c:ptCount val="1"/>
                      <c:pt idx="0">
                        <c:v>San Bernardino</c:v>
                      </c:pt>
                    </c:strCache>
                  </c:strRef>
                </c:tx>
                <c:spPr>
                  <a:ln w="25400" cap="rnd">
                    <a:noFill/>
                    <a:round/>
                  </a:ln>
                  <a:effectLst>
                    <a:outerShdw dist="25400" dir="2700000" algn="tl" rotWithShape="0">
                      <a:schemeClr val="accent4"/>
                    </a:outerShdw>
                  </a:effectLst>
                </c:spPr>
                <c:marker>
                  <c:symbol val="circle"/>
                  <c:size val="6"/>
                  <c:spPr>
                    <a:solidFill>
                      <a:schemeClr val="accent4"/>
                    </a:solidFill>
                    <a:ln w="22225">
                      <a:solidFill>
                        <a:schemeClr val="lt1"/>
                      </a:solidFill>
                      <a:round/>
                    </a:ln>
                    <a:effectLst/>
                  </c:spPr>
                </c:marker>
                <c:xVal>
                  <c:numRef>
                    <c:extLst xmlns:c15="http://schemas.microsoft.com/office/drawing/2012/chart">
                      <c:ext xmlns:c15="http://schemas.microsoft.com/office/drawing/2012/chart" uri="{02D57815-91ED-43cb-92C2-25804820EDAC}">
                        <c15:formulaRef>
                          <c15:sqref>Summary!$Q$2:$AC$2</c15:sqref>
                        </c15:formulaRef>
                      </c:ext>
                    </c:extLst>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xVal>
                <c:yVal>
                  <c:numRef>
                    <c:extLst xmlns:c15="http://schemas.microsoft.com/office/drawing/2012/chart">
                      <c:ext xmlns:c15="http://schemas.microsoft.com/office/drawing/2012/chart" uri="{02D57815-91ED-43cb-92C2-25804820EDAC}">
                        <c15:formulaRef>
                          <c15:sqref>Summary!$Q$6:$AC$6</c15:sqref>
                        </c15:formulaRef>
                      </c:ext>
                    </c:extLst>
                    <c:numCache>
                      <c:formatCode>General</c:formatCode>
                      <c:ptCount val="13"/>
                      <c:pt idx="0">
                        <c:v>3.4</c:v>
                      </c:pt>
                      <c:pt idx="1">
                        <c:v>3.8</c:v>
                      </c:pt>
                      <c:pt idx="2">
                        <c:v>4.0999999999999996</c:v>
                      </c:pt>
                      <c:pt idx="3">
                        <c:v>4</c:v>
                      </c:pt>
                      <c:pt idx="4">
                        <c:v>3.5</c:v>
                      </c:pt>
                      <c:pt idx="5">
                        <c:v>3.5</c:v>
                      </c:pt>
                      <c:pt idx="6">
                        <c:v>3.9</c:v>
                      </c:pt>
                      <c:pt idx="7">
                        <c:v>3.7</c:v>
                      </c:pt>
                      <c:pt idx="8">
                        <c:v>4.7</c:v>
                      </c:pt>
                      <c:pt idx="9">
                        <c:v>4.5</c:v>
                      </c:pt>
                      <c:pt idx="10">
                        <c:v>4.3</c:v>
                      </c:pt>
                      <c:pt idx="11">
                        <c:v>5.8</c:v>
                      </c:pt>
                      <c:pt idx="12">
                        <c:v>5</c:v>
                      </c:pt>
                    </c:numCache>
                  </c:numRef>
                </c:yVal>
                <c:smooth val="0"/>
                <c:extLst xmlns:c15="http://schemas.microsoft.com/office/drawing/2012/chart">
                  <c:ext xmlns:c16="http://schemas.microsoft.com/office/drawing/2014/chart" uri="{C3380CC4-5D6E-409C-BE32-E72D297353CC}">
                    <c16:uniqueId val="{00000005-3D34-425D-A70C-B5D2EB81C56F}"/>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Summary!$C$7</c15:sqref>
                        </c15:formulaRef>
                      </c:ext>
                    </c:extLst>
                    <c:strCache>
                      <c:ptCount val="1"/>
                      <c:pt idx="0">
                        <c:v>Ventura</c:v>
                      </c:pt>
                    </c:strCache>
                  </c:strRef>
                </c:tx>
                <c:spPr>
                  <a:ln w="25400" cap="rnd">
                    <a:noFill/>
                    <a:round/>
                  </a:ln>
                  <a:effectLst>
                    <a:outerShdw dist="25400" dir="2700000" algn="tl" rotWithShape="0">
                      <a:schemeClr val="accent5"/>
                    </a:outerShdw>
                  </a:effectLst>
                </c:spPr>
                <c:marker>
                  <c:symbol val="circle"/>
                  <c:size val="6"/>
                  <c:spPr>
                    <a:solidFill>
                      <a:schemeClr val="accent5"/>
                    </a:solidFill>
                    <a:ln w="22225">
                      <a:solidFill>
                        <a:schemeClr val="lt1"/>
                      </a:solidFill>
                      <a:round/>
                    </a:ln>
                    <a:effectLst/>
                  </c:spPr>
                </c:marker>
                <c:xVal>
                  <c:numRef>
                    <c:extLst xmlns:c15="http://schemas.microsoft.com/office/drawing/2012/chart">
                      <c:ext xmlns:c15="http://schemas.microsoft.com/office/drawing/2012/chart" uri="{02D57815-91ED-43cb-92C2-25804820EDAC}">
                        <c15:formulaRef>
                          <c15:sqref>Summary!$Q$2:$AC$2</c15:sqref>
                        </c15:formulaRef>
                      </c:ext>
                    </c:extLst>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xVal>
                <c:yVal>
                  <c:numRef>
                    <c:extLst xmlns:c15="http://schemas.microsoft.com/office/drawing/2012/chart">
                      <c:ext xmlns:c15="http://schemas.microsoft.com/office/drawing/2012/chart" uri="{02D57815-91ED-43cb-92C2-25804820EDAC}">
                        <c15:formulaRef>
                          <c15:sqref>Summary!$Q$7:$AC$7</c15:sqref>
                        </c15:formulaRef>
                      </c:ext>
                    </c:extLst>
                    <c:numCache>
                      <c:formatCode>General</c:formatCode>
                      <c:ptCount val="13"/>
                      <c:pt idx="0">
                        <c:v>4.7</c:v>
                      </c:pt>
                      <c:pt idx="1">
                        <c:v>4.4000000000000004</c:v>
                      </c:pt>
                      <c:pt idx="2">
                        <c:v>4.8</c:v>
                      </c:pt>
                      <c:pt idx="3">
                        <c:v>5.0999999999999996</c:v>
                      </c:pt>
                      <c:pt idx="4">
                        <c:v>5.0999999999999996</c:v>
                      </c:pt>
                      <c:pt idx="5">
                        <c:v>5.9</c:v>
                      </c:pt>
                      <c:pt idx="6">
                        <c:v>6</c:v>
                      </c:pt>
                      <c:pt idx="7">
                        <c:v>5.3</c:v>
                      </c:pt>
                      <c:pt idx="8">
                        <c:v>5.5</c:v>
                      </c:pt>
                      <c:pt idx="9">
                        <c:v>5.6</c:v>
                      </c:pt>
                      <c:pt idx="10">
                        <c:v>5.3</c:v>
                      </c:pt>
                      <c:pt idx="11">
                        <c:v>5.2</c:v>
                      </c:pt>
                      <c:pt idx="12">
                        <c:v>6.7</c:v>
                      </c:pt>
                    </c:numCache>
                  </c:numRef>
                </c:yVal>
                <c:smooth val="0"/>
                <c:extLst xmlns:c15="http://schemas.microsoft.com/office/drawing/2012/chart">
                  <c:ext xmlns:c16="http://schemas.microsoft.com/office/drawing/2014/chart" uri="{C3380CC4-5D6E-409C-BE32-E72D297353CC}">
                    <c16:uniqueId val="{00000006-3D34-425D-A70C-B5D2EB81C56F}"/>
                  </c:ext>
                </c:extLst>
              </c15:ser>
            </c15:filteredScatterSeries>
            <c15:filteredScatterSeries>
              <c15:ser>
                <c:idx val="5"/>
                <c:order val="5"/>
                <c:tx>
                  <c:strRef>
                    <c:extLst xmlns:c15="http://schemas.microsoft.com/office/drawing/2012/chart">
                      <c:ext xmlns:c15="http://schemas.microsoft.com/office/drawing/2012/chart" uri="{02D57815-91ED-43cb-92C2-25804820EDAC}">
                        <c15:formulaRef>
                          <c15:sqref>Summary!$C$8</c15:sqref>
                        </c15:formulaRef>
                      </c:ext>
                    </c:extLst>
                    <c:strCache>
                      <c:ptCount val="1"/>
                      <c:pt idx="0">
                        <c:v>Imperial</c:v>
                      </c:pt>
                    </c:strCache>
                  </c:strRef>
                </c:tx>
                <c:spPr>
                  <a:ln w="25400" cap="rnd">
                    <a:noFill/>
                    <a:round/>
                  </a:ln>
                  <a:effectLst>
                    <a:outerShdw dist="25400" dir="2700000" algn="tl" rotWithShape="0">
                      <a:schemeClr val="accent6"/>
                    </a:outerShdw>
                  </a:effectLst>
                </c:spPr>
                <c:marker>
                  <c:symbol val="circle"/>
                  <c:size val="6"/>
                  <c:spPr>
                    <a:solidFill>
                      <a:schemeClr val="accent6"/>
                    </a:solidFill>
                    <a:ln w="22225">
                      <a:solidFill>
                        <a:schemeClr val="lt1"/>
                      </a:solidFill>
                      <a:round/>
                    </a:ln>
                    <a:effectLst/>
                  </c:spPr>
                </c:marker>
                <c:xVal>
                  <c:numRef>
                    <c:extLst xmlns:c15="http://schemas.microsoft.com/office/drawing/2012/chart">
                      <c:ext xmlns:c15="http://schemas.microsoft.com/office/drawing/2012/chart" uri="{02D57815-91ED-43cb-92C2-25804820EDAC}">
                        <c15:formulaRef>
                          <c15:sqref>Summary!$Q$2:$AC$2</c15:sqref>
                        </c15:formulaRef>
                      </c:ext>
                    </c:extLst>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xVal>
                <c:yVal>
                  <c:numRef>
                    <c:extLst xmlns:c15="http://schemas.microsoft.com/office/drawing/2012/chart">
                      <c:ext xmlns:c15="http://schemas.microsoft.com/office/drawing/2012/chart" uri="{02D57815-91ED-43cb-92C2-25804820EDAC}">
                        <c15:formulaRef>
                          <c15:sqref>Summary!$Q$8:$AC$8</c15:sqref>
                        </c15:formulaRef>
                      </c:ext>
                    </c:extLst>
                    <c:numCache>
                      <c:formatCode>General</c:formatCode>
                      <c:ptCount val="13"/>
                      <c:pt idx="0">
                        <c:v>2.7</c:v>
                      </c:pt>
                      <c:pt idx="1">
                        <c:v>4.9000000000000004</c:v>
                      </c:pt>
                      <c:pt idx="2">
                        <c:v>3.5</c:v>
                      </c:pt>
                      <c:pt idx="3">
                        <c:v>3.7</c:v>
                      </c:pt>
                      <c:pt idx="4">
                        <c:v>5.2</c:v>
                      </c:pt>
                      <c:pt idx="5">
                        <c:v>4</c:v>
                      </c:pt>
                      <c:pt idx="6">
                        <c:v>4.0999999999999996</c:v>
                      </c:pt>
                      <c:pt idx="7">
                        <c:v>4.9000000000000004</c:v>
                      </c:pt>
                      <c:pt idx="8">
                        <c:v>4.0999999999999996</c:v>
                      </c:pt>
                      <c:pt idx="9">
                        <c:v>3.5</c:v>
                      </c:pt>
                      <c:pt idx="10">
                        <c:v>4</c:v>
                      </c:pt>
                      <c:pt idx="11">
                        <c:v>4.7</c:v>
                      </c:pt>
                      <c:pt idx="12">
                        <c:v>6.1</c:v>
                      </c:pt>
                    </c:numCache>
                  </c:numRef>
                </c:yVal>
                <c:smooth val="0"/>
                <c:extLst xmlns:c15="http://schemas.microsoft.com/office/drawing/2012/chart">
                  <c:ext xmlns:c16="http://schemas.microsoft.com/office/drawing/2014/chart" uri="{C3380CC4-5D6E-409C-BE32-E72D297353CC}">
                    <c16:uniqueId val="{00000007-3D34-425D-A70C-B5D2EB81C56F}"/>
                  </c:ext>
                </c:extLst>
              </c15:ser>
            </c15:filteredScatterSeries>
          </c:ext>
        </c:extLst>
      </c:scatterChart>
      <c:valAx>
        <c:axId val="596720448"/>
        <c:scaling>
          <c:orientation val="minMax"/>
          <c:max val="2017"/>
          <c:min val="2005"/>
        </c:scaling>
        <c:delete val="0"/>
        <c:axPos val="b"/>
        <c:majorGridlines>
          <c:spPr>
            <a:ln w="9525" cap="flat" cmpd="sng" algn="ctr">
              <a:solidFill>
                <a:schemeClr val="lt1">
                  <a:alpha val="2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596725040"/>
        <c:crosses val="autoZero"/>
        <c:crossBetween val="midCat"/>
        <c:majorUnit val="1"/>
      </c:valAx>
      <c:valAx>
        <c:axId val="596725040"/>
        <c:scaling>
          <c:orientation val="minMax"/>
          <c:max val="6"/>
          <c:min val="3"/>
        </c:scaling>
        <c:delete val="0"/>
        <c:axPos val="l"/>
        <c:majorGridlines>
          <c:spPr>
            <a:ln w="9525" cap="flat" cmpd="sng" algn="ctr">
              <a:solidFill>
                <a:schemeClr val="lt1">
                  <a:alpha val="2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n-US"/>
                  <a:t>Share of Workers (%)</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596720448"/>
        <c:crosses val="autoZero"/>
        <c:crossBetween val="midCat"/>
      </c:valAx>
      <c:spPr>
        <a:noFill/>
        <a:ln>
          <a:noFill/>
        </a:ln>
        <a:effectLst/>
      </c:spPr>
    </c:plotArea>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Share of Total Workers</a:t>
            </a:r>
            <a:r>
              <a:rPr lang="en-US" baseline="0" dirty="0"/>
              <a:t> </a:t>
            </a:r>
            <a:br>
              <a:rPr lang="en-US" baseline="0" dirty="0"/>
            </a:br>
            <a:r>
              <a:rPr lang="en-US" baseline="0" dirty="0"/>
              <a:t>by Number of Days Telecommuting</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'Baseline Telework'!$G$10</c:f>
              <c:strCache>
                <c:ptCount val="1"/>
                <c:pt idx="0">
                  <c:v>CHTS</c:v>
                </c:pt>
              </c:strCache>
            </c:strRef>
          </c:tx>
          <c:spPr>
            <a:solidFill>
              <a:schemeClr val="accent1"/>
            </a:solidFill>
            <a:ln>
              <a:noFill/>
            </a:ln>
            <a:effectLst/>
          </c:spPr>
          <c:invertIfNegative val="0"/>
          <c:cat>
            <c:strRef>
              <c:f>'Baseline Telework'!$F$4:$F$8</c:f>
              <c:strCache>
                <c:ptCount val="5"/>
                <c:pt idx="0">
                  <c:v>1 day</c:v>
                </c:pt>
                <c:pt idx="1">
                  <c:v>2 days</c:v>
                </c:pt>
                <c:pt idx="2">
                  <c:v>3 days</c:v>
                </c:pt>
                <c:pt idx="3">
                  <c:v>4 days</c:v>
                </c:pt>
                <c:pt idx="4">
                  <c:v>5 or more days</c:v>
                </c:pt>
              </c:strCache>
            </c:strRef>
          </c:cat>
          <c:val>
            <c:numRef>
              <c:f>'Baseline Telework'!$G$4:$G$8</c:f>
              <c:numCache>
                <c:formatCode>0.0%</c:formatCode>
                <c:ptCount val="5"/>
                <c:pt idx="0">
                  <c:v>4.9763089617270329E-2</c:v>
                </c:pt>
                <c:pt idx="1">
                  <c:v>1.1948941518925877E-2</c:v>
                </c:pt>
                <c:pt idx="2">
                  <c:v>4.3682549976689919E-3</c:v>
                </c:pt>
                <c:pt idx="3">
                  <c:v>2.0513150521562209E-3</c:v>
                </c:pt>
                <c:pt idx="4">
                  <c:v>0</c:v>
                </c:pt>
              </c:numCache>
            </c:numRef>
          </c:val>
          <c:extLst>
            <c:ext xmlns:c16="http://schemas.microsoft.com/office/drawing/2014/chart" uri="{C3380CC4-5D6E-409C-BE32-E72D297353CC}">
              <c16:uniqueId val="{00000000-6BE9-49B8-ADFE-3FFFBCE53AEB}"/>
            </c:ext>
          </c:extLst>
        </c:ser>
        <c:ser>
          <c:idx val="1"/>
          <c:order val="1"/>
          <c:tx>
            <c:strRef>
              <c:f>'Baseline Telework'!$H$10</c:f>
              <c:strCache>
                <c:ptCount val="1"/>
                <c:pt idx="0">
                  <c:v>NHTS (2009)</c:v>
                </c:pt>
              </c:strCache>
            </c:strRef>
          </c:tx>
          <c:spPr>
            <a:solidFill>
              <a:schemeClr val="accent2"/>
            </a:solidFill>
            <a:ln>
              <a:noFill/>
            </a:ln>
            <a:effectLst/>
          </c:spPr>
          <c:invertIfNegative val="0"/>
          <c:cat>
            <c:strRef>
              <c:f>'Baseline Telework'!$F$4:$F$8</c:f>
              <c:strCache>
                <c:ptCount val="5"/>
                <c:pt idx="0">
                  <c:v>1 day</c:v>
                </c:pt>
                <c:pt idx="1">
                  <c:v>2 days</c:v>
                </c:pt>
                <c:pt idx="2">
                  <c:v>3 days</c:v>
                </c:pt>
                <c:pt idx="3">
                  <c:v>4 days</c:v>
                </c:pt>
                <c:pt idx="4">
                  <c:v>5 or more days</c:v>
                </c:pt>
              </c:strCache>
            </c:strRef>
          </c:cat>
          <c:val>
            <c:numRef>
              <c:f>'Baseline Telework'!$H$4:$H$8</c:f>
              <c:numCache>
                <c:formatCode>0.0%</c:formatCode>
                <c:ptCount val="5"/>
                <c:pt idx="0">
                  <c:v>2.059624771395191E-2</c:v>
                </c:pt>
                <c:pt idx="1">
                  <c:v>9.9138782296499754E-3</c:v>
                </c:pt>
                <c:pt idx="2">
                  <c:v>3.2545870411906084E-3</c:v>
                </c:pt>
                <c:pt idx="3">
                  <c:v>2.7207251491673029E-3</c:v>
                </c:pt>
                <c:pt idx="4">
                  <c:v>5.9316564554711265E-3</c:v>
                </c:pt>
              </c:numCache>
            </c:numRef>
          </c:val>
          <c:extLst>
            <c:ext xmlns:c16="http://schemas.microsoft.com/office/drawing/2014/chart" uri="{C3380CC4-5D6E-409C-BE32-E72D297353CC}">
              <c16:uniqueId val="{00000001-6BE9-49B8-ADFE-3FFFBCE53AEB}"/>
            </c:ext>
          </c:extLst>
        </c:ser>
        <c:ser>
          <c:idx val="2"/>
          <c:order val="2"/>
          <c:tx>
            <c:strRef>
              <c:f>'Baseline Telework'!$I$10</c:f>
              <c:strCache>
                <c:ptCount val="1"/>
                <c:pt idx="0">
                  <c:v>NHTS (2017)</c:v>
                </c:pt>
              </c:strCache>
            </c:strRef>
          </c:tx>
          <c:spPr>
            <a:solidFill>
              <a:schemeClr val="accent3"/>
            </a:solidFill>
            <a:ln>
              <a:noFill/>
            </a:ln>
            <a:effectLst/>
          </c:spPr>
          <c:invertIfNegative val="0"/>
          <c:cat>
            <c:strRef>
              <c:f>'Baseline Telework'!$F$4:$F$8</c:f>
              <c:strCache>
                <c:ptCount val="5"/>
                <c:pt idx="0">
                  <c:v>1 day</c:v>
                </c:pt>
                <c:pt idx="1">
                  <c:v>2 days</c:v>
                </c:pt>
                <c:pt idx="2">
                  <c:v>3 days</c:v>
                </c:pt>
                <c:pt idx="3">
                  <c:v>4 days</c:v>
                </c:pt>
                <c:pt idx="4">
                  <c:v>5 or more days</c:v>
                </c:pt>
              </c:strCache>
            </c:strRef>
          </c:cat>
          <c:val>
            <c:numRef>
              <c:f>'Baseline Telework'!$I$4:$I$8</c:f>
              <c:numCache>
                <c:formatCode>0.0%</c:formatCode>
                <c:ptCount val="5"/>
                <c:pt idx="0">
                  <c:v>2.1417489310448946E-2</c:v>
                </c:pt>
                <c:pt idx="1">
                  <c:v>1.7948035616061026E-2</c:v>
                </c:pt>
                <c:pt idx="2">
                  <c:v>1.5540681009165746E-3</c:v>
                </c:pt>
                <c:pt idx="3">
                  <c:v>2.9351363884216751E-3</c:v>
                </c:pt>
                <c:pt idx="4">
                  <c:v>7.5990043587030971E-3</c:v>
                </c:pt>
              </c:numCache>
            </c:numRef>
          </c:val>
          <c:extLst>
            <c:ext xmlns:c16="http://schemas.microsoft.com/office/drawing/2014/chart" uri="{C3380CC4-5D6E-409C-BE32-E72D297353CC}">
              <c16:uniqueId val="{00000002-6BE9-49B8-ADFE-3FFFBCE53AEB}"/>
            </c:ext>
          </c:extLst>
        </c:ser>
        <c:dLbls>
          <c:showLegendKey val="0"/>
          <c:showVal val="0"/>
          <c:showCatName val="0"/>
          <c:showSerName val="0"/>
          <c:showPercent val="0"/>
          <c:showBubbleSize val="0"/>
        </c:dLbls>
        <c:gapWidth val="100"/>
        <c:axId val="621716784"/>
        <c:axId val="561185264"/>
      </c:barChart>
      <c:catAx>
        <c:axId val="621716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1185264"/>
        <c:crosses val="autoZero"/>
        <c:auto val="1"/>
        <c:lblAlgn val="ctr"/>
        <c:lblOffset val="100"/>
        <c:noMultiLvlLbl val="0"/>
      </c:catAx>
      <c:valAx>
        <c:axId val="561185264"/>
        <c:scaling>
          <c:orientation val="minMax"/>
          <c:max val="5.000000000000001E-2"/>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1716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Share of Total</a:t>
            </a:r>
            <a:r>
              <a:rPr lang="en-US" baseline="0" dirty="0"/>
              <a:t> Workers that Telecommute</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Sheet1!$L$3</c:f>
              <c:strCache>
                <c:ptCount val="1"/>
                <c:pt idx="0">
                  <c:v>Telecommuters</c:v>
                </c:pt>
              </c:strCache>
            </c:strRef>
          </c:tx>
          <c:spPr>
            <a:solidFill>
              <a:schemeClr val="accent1"/>
            </a:solidFill>
            <a:ln>
              <a:noFill/>
            </a:ln>
            <a:effectLst/>
          </c:spPr>
          <c:invertIfNegative val="0"/>
          <c:cat>
            <c:strRef>
              <c:f>Sheet1!$K$4:$K$7</c:f>
              <c:strCache>
                <c:ptCount val="4"/>
                <c:pt idx="0">
                  <c:v>CHTS</c:v>
                </c:pt>
                <c:pt idx="1">
                  <c:v>SIPP</c:v>
                </c:pt>
                <c:pt idx="2">
                  <c:v>NHTS 2009</c:v>
                </c:pt>
                <c:pt idx="3">
                  <c:v>NHTS 2017</c:v>
                </c:pt>
              </c:strCache>
            </c:strRef>
          </c:cat>
          <c:val>
            <c:numRef>
              <c:f>Sheet1!$L$4:$L$7</c:f>
              <c:numCache>
                <c:formatCode>0%</c:formatCode>
                <c:ptCount val="4"/>
                <c:pt idx="0">
                  <c:v>6.4691907431044721E-2</c:v>
                </c:pt>
                <c:pt idx="1">
                  <c:v>2.8247751469954722E-2</c:v>
                </c:pt>
                <c:pt idx="2">
                  <c:v>3.9914421209933486E-2</c:v>
                </c:pt>
                <c:pt idx="3">
                  <c:v>5.7672984098719661E-2</c:v>
                </c:pt>
              </c:numCache>
            </c:numRef>
          </c:val>
          <c:extLst>
            <c:ext xmlns:c16="http://schemas.microsoft.com/office/drawing/2014/chart" uri="{C3380CC4-5D6E-409C-BE32-E72D297353CC}">
              <c16:uniqueId val="{00000000-C3A7-4547-83B8-F37863D0569A}"/>
            </c:ext>
          </c:extLst>
        </c:ser>
        <c:dLbls>
          <c:showLegendKey val="0"/>
          <c:showVal val="0"/>
          <c:showCatName val="0"/>
          <c:showSerName val="0"/>
          <c:showPercent val="0"/>
          <c:showBubbleSize val="0"/>
        </c:dLbls>
        <c:gapWidth val="100"/>
        <c:overlap val="-27"/>
        <c:axId val="291230496"/>
        <c:axId val="141271776"/>
      </c:barChart>
      <c:catAx>
        <c:axId val="291230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41271776"/>
        <c:crosses val="autoZero"/>
        <c:auto val="1"/>
        <c:lblAlgn val="ctr"/>
        <c:lblOffset val="100"/>
        <c:noMultiLvlLbl val="0"/>
      </c:catAx>
      <c:valAx>
        <c:axId val="1412717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1230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dirty="0"/>
              <a:t>Reason for working</a:t>
            </a:r>
            <a:br>
              <a:rPr lang="en-US" dirty="0"/>
            </a:br>
            <a:r>
              <a:rPr lang="en-US" dirty="0"/>
              <a:t>at</a:t>
            </a:r>
            <a:r>
              <a:rPr lang="en-US" baseline="0" dirty="0"/>
              <a:t> </a:t>
            </a:r>
            <a:r>
              <a:rPr lang="en-US" baseline="0" dirty="0" err="1"/>
              <a:t>coworking</a:t>
            </a:r>
            <a:r>
              <a:rPr lang="en-US" baseline="0" dirty="0"/>
              <a:t> site</a:t>
            </a:r>
            <a:endParaRPr lang="en-US" dirty="0"/>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Presentation!$C$110</c:f>
              <c:strCache>
                <c:ptCount val="1"/>
                <c:pt idx="0">
                  <c:v>Percentage</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1142-4CEB-8AD9-1122807852BE}"/>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142-4CEB-8AD9-1122807852BE}"/>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1142-4CEB-8AD9-1122807852BE}"/>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1142-4CEB-8AD9-1122807852BE}"/>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1142-4CEB-8AD9-1122807852BE}"/>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1142-4CEB-8AD9-1122807852BE}"/>
                </c:ext>
              </c:extLst>
            </c:dLbl>
            <c:dLbl>
              <c:idx val="1"/>
              <c:layout>
                <c:manualLayout>
                  <c:x val="0.11049016421527567"/>
                  <c:y val="-3.564300971819305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3510862711525546"/>
                      <c:h val="0.22880161020222414"/>
                    </c:manualLayout>
                  </c15:layout>
                </c:ext>
                <c:ext xmlns:c16="http://schemas.microsoft.com/office/drawing/2014/chart" uri="{C3380CC4-5D6E-409C-BE32-E72D297353CC}">
                  <c16:uniqueId val="{00000003-1142-4CEB-8AD9-1122807852BE}"/>
                </c:ext>
              </c:extLst>
            </c:dLbl>
            <c:dLbl>
              <c:idx val="2"/>
              <c:layout>
                <c:manualLayout>
                  <c:x val="-9.5467624750479874E-3"/>
                  <c:y val="3.0578656134983007E-8"/>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8155282777381913"/>
                      <c:h val="0.17465080877645744"/>
                    </c:manualLayout>
                  </c15:layout>
                </c:ext>
                <c:ext xmlns:c16="http://schemas.microsoft.com/office/drawing/2014/chart" uri="{C3380CC4-5D6E-409C-BE32-E72D297353CC}">
                  <c16:uniqueId val="{00000005-1142-4CEB-8AD9-1122807852BE}"/>
                </c:ext>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1142-4CEB-8AD9-1122807852BE}"/>
                </c:ext>
              </c:extLst>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9-1142-4CEB-8AD9-1122807852B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Presentation!$B$111:$B$115</c:f>
              <c:strCache>
                <c:ptCount val="5"/>
                <c:pt idx="0">
                  <c:v>Closer to home/more work-less travel</c:v>
                </c:pt>
                <c:pt idx="1">
                  <c:v>Quieter than working at home</c:v>
                </c:pt>
                <c:pt idx="2">
                  <c:v>Prefer social environment</c:v>
                </c:pt>
                <c:pt idx="3">
                  <c:v>Have access to business services</c:v>
                </c:pt>
                <c:pt idx="4">
                  <c:v>Other</c:v>
                </c:pt>
              </c:strCache>
            </c:strRef>
          </c:cat>
          <c:val>
            <c:numRef>
              <c:f>Presentation!$C$111:$C$115</c:f>
              <c:numCache>
                <c:formatCode>0%</c:formatCode>
                <c:ptCount val="5"/>
                <c:pt idx="0">
                  <c:v>0.4</c:v>
                </c:pt>
                <c:pt idx="1">
                  <c:v>7.0000000000000007E-2</c:v>
                </c:pt>
                <c:pt idx="2">
                  <c:v>0.2</c:v>
                </c:pt>
                <c:pt idx="3">
                  <c:v>0.21</c:v>
                </c:pt>
                <c:pt idx="4">
                  <c:v>0.12</c:v>
                </c:pt>
              </c:numCache>
            </c:numRef>
          </c:val>
          <c:extLst>
            <c:ext xmlns:c16="http://schemas.microsoft.com/office/drawing/2014/chart" uri="{C3380CC4-5D6E-409C-BE32-E72D297353CC}">
              <c16:uniqueId val="{0000000A-1142-4CEB-8AD9-1122807852BE}"/>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a:solidFill>
        <a:schemeClr val="accent5"/>
      </a:solid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Coworking Site Alternative</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Presentation!$C$138</c:f>
              <c:strCache>
                <c:ptCount val="1"/>
                <c:pt idx="0">
                  <c:v>Percentage</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C14F-45E3-9602-73D470448AB9}"/>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C14F-45E3-9602-73D470448AB9}"/>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C14F-45E3-9602-73D470448AB9}"/>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C14F-45E3-9602-73D470448AB9}"/>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C14F-45E3-9602-73D470448AB9}"/>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C14F-45E3-9602-73D470448AB9}"/>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C14F-45E3-9602-73D470448AB9}"/>
                </c:ext>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C14F-45E3-9602-73D470448AB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Presentation!$B$139:$B$142</c:f>
              <c:strCache>
                <c:ptCount val="4"/>
                <c:pt idx="0">
                  <c:v>Other company office</c:v>
                </c:pt>
                <c:pt idx="1">
                  <c:v>Home</c:v>
                </c:pt>
                <c:pt idx="2">
                  <c:v>Would get another job</c:v>
                </c:pt>
                <c:pt idx="3">
                  <c:v>Other</c:v>
                </c:pt>
              </c:strCache>
            </c:strRef>
          </c:cat>
          <c:val>
            <c:numRef>
              <c:f>Presentation!$C$139:$C$142</c:f>
              <c:numCache>
                <c:formatCode>0%</c:formatCode>
                <c:ptCount val="4"/>
                <c:pt idx="0">
                  <c:v>0.31868131868131866</c:v>
                </c:pt>
                <c:pt idx="1">
                  <c:v>0.5714285714285714</c:v>
                </c:pt>
                <c:pt idx="2">
                  <c:v>7.6923076923076927E-2</c:v>
                </c:pt>
                <c:pt idx="3">
                  <c:v>3.2967032967032968E-2</c:v>
                </c:pt>
              </c:numCache>
            </c:numRef>
          </c:val>
          <c:extLst>
            <c:ext xmlns:c16="http://schemas.microsoft.com/office/drawing/2014/chart" uri="{C3380CC4-5D6E-409C-BE32-E72D297353CC}">
              <c16:uniqueId val="{00000008-C14F-45E3-9602-73D470448AB9}"/>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a:solidFill>
        <a:schemeClr val="accent5"/>
      </a:solid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US"/>
              <a:t>Trip Distance (miles)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Sheet4!$A$2:$A$3</c:f>
              <c:strCache>
                <c:ptCount val="2"/>
                <c:pt idx="0">
                  <c:v>To Coworking Site</c:v>
                </c:pt>
                <c:pt idx="1">
                  <c:v>To Other SoCal Office</c:v>
                </c:pt>
              </c:strCache>
            </c:strRef>
          </c:cat>
          <c:val>
            <c:numRef>
              <c:f>Sheet4!$B$2:$B$3</c:f>
              <c:numCache>
                <c:formatCode>General</c:formatCode>
                <c:ptCount val="2"/>
                <c:pt idx="0">
                  <c:v>14.45</c:v>
                </c:pt>
                <c:pt idx="1">
                  <c:v>22.7</c:v>
                </c:pt>
              </c:numCache>
            </c:numRef>
          </c:val>
          <c:extLst>
            <c:ext xmlns:c16="http://schemas.microsoft.com/office/drawing/2014/chart" uri="{C3380CC4-5D6E-409C-BE32-E72D297353CC}">
              <c16:uniqueId val="{00000000-6775-4AF0-8104-EB9FBD307B87}"/>
            </c:ext>
          </c:extLst>
        </c:ser>
        <c:dLbls>
          <c:showLegendKey val="0"/>
          <c:showVal val="0"/>
          <c:showCatName val="0"/>
          <c:showSerName val="0"/>
          <c:showPercent val="0"/>
          <c:showBubbleSize val="0"/>
        </c:dLbls>
        <c:gapWidth val="182"/>
        <c:axId val="554048208"/>
        <c:axId val="595862720"/>
      </c:barChart>
      <c:catAx>
        <c:axId val="554048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595862720"/>
        <c:crosses val="autoZero"/>
        <c:auto val="1"/>
        <c:lblAlgn val="ctr"/>
        <c:lblOffset val="100"/>
        <c:noMultiLvlLbl val="0"/>
      </c:catAx>
      <c:valAx>
        <c:axId val="595862720"/>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554048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solidFill>
        <a:schemeClr val="accent2"/>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t>Automation Potential of Jobs by Occupation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4994103997869829E-2"/>
          <c:y val="0.10045681284535542"/>
          <c:w val="0.88945604625508767"/>
          <c:h val="0.73629166924361444"/>
        </c:manualLayout>
      </c:layout>
      <c:barChart>
        <c:barDir val="col"/>
        <c:grouping val="stacked"/>
        <c:varyColors val="0"/>
        <c:ser>
          <c:idx val="3"/>
          <c:order val="0"/>
          <c:tx>
            <c:v>Total SCAG Employment</c:v>
          </c:tx>
          <c:spPr>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noFill/>
            </a:ln>
            <a:effectLst/>
          </c:spPr>
          <c:invertIfNegative val="0"/>
          <c:cat>
            <c:strRef>
              <c:f>'SCAG Categories'!$B$3:$B$9</c:f>
              <c:strCache>
                <c:ptCount val="7"/>
                <c:pt idx="0">
                  <c:v>Food Preparation and Sales</c:v>
                </c:pt>
                <c:pt idx="1">
                  <c:v>Business and Finance Specialist</c:v>
                </c:pt>
                <c:pt idx="2">
                  <c:v>Social Service and Office Support</c:v>
                </c:pt>
                <c:pt idx="3">
                  <c:v>Construction, Repair, Transportation</c:v>
                </c:pt>
                <c:pt idx="4">
                  <c:v>Farming, Production</c:v>
                </c:pt>
                <c:pt idx="5">
                  <c:v>Education, Health Care</c:v>
                </c:pt>
                <c:pt idx="6">
                  <c:v>Engineering, Computer, Legal</c:v>
                </c:pt>
              </c:strCache>
            </c:strRef>
          </c:cat>
          <c:val>
            <c:numRef>
              <c:f>'SCAG Categories'!$F$3:$F$9</c:f>
              <c:numCache>
                <c:formatCode>#,##0</c:formatCode>
                <c:ptCount val="7"/>
                <c:pt idx="0">
                  <c:v>1376847</c:v>
                </c:pt>
                <c:pt idx="1">
                  <c:v>1149350</c:v>
                </c:pt>
                <c:pt idx="2">
                  <c:v>1312194</c:v>
                </c:pt>
                <c:pt idx="3">
                  <c:v>1550744</c:v>
                </c:pt>
                <c:pt idx="4">
                  <c:v>566272</c:v>
                </c:pt>
                <c:pt idx="5">
                  <c:v>1326085</c:v>
                </c:pt>
                <c:pt idx="6">
                  <c:v>736663</c:v>
                </c:pt>
              </c:numCache>
            </c:numRef>
          </c:val>
          <c:extLst>
            <c:ext xmlns:c16="http://schemas.microsoft.com/office/drawing/2014/chart" uri="{C3380CC4-5D6E-409C-BE32-E72D297353CC}">
              <c16:uniqueId val="{00000000-2F77-471E-9407-C1245ECC7A18}"/>
            </c:ext>
          </c:extLst>
        </c:ser>
        <c:dLbls>
          <c:showLegendKey val="0"/>
          <c:showVal val="0"/>
          <c:showCatName val="0"/>
          <c:showSerName val="0"/>
          <c:showPercent val="0"/>
          <c:showBubbleSize val="0"/>
        </c:dLbls>
        <c:gapWidth val="150"/>
        <c:overlap val="100"/>
        <c:axId val="208208288"/>
        <c:axId val="612893424"/>
      </c:barChart>
      <c:catAx>
        <c:axId val="208208288"/>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12893424"/>
        <c:crosses val="autoZero"/>
        <c:auto val="1"/>
        <c:lblAlgn val="ctr"/>
        <c:lblOffset val="100"/>
        <c:noMultiLvlLbl val="0"/>
      </c:catAx>
      <c:valAx>
        <c:axId val="612893424"/>
        <c:scaling>
          <c:orientation val="minMax"/>
          <c:max val="1800000"/>
        </c:scaling>
        <c:delete val="0"/>
        <c:axPos val="l"/>
        <c:majorGridlines>
          <c:spPr>
            <a:ln w="9525" cap="flat" cmpd="sng" algn="ctr">
              <a:solidFill>
                <a:schemeClr val="tx2">
                  <a:lumMod val="40000"/>
                  <a:lumOff val="60000"/>
                </a:schemeClr>
              </a:solidFill>
              <a:round/>
            </a:ln>
            <a:effectLst/>
          </c:spPr>
        </c:majorGridlines>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08208288"/>
        <c:crosses val="autoZero"/>
        <c:crossBetween val="between"/>
      </c:valAx>
      <c:spPr>
        <a:noFill/>
        <a:ln>
          <a:noFill/>
        </a:ln>
        <a:effectLst/>
      </c:spPr>
    </c:plotArea>
    <c:legend>
      <c:legendPos val="b"/>
      <c:layout>
        <c:manualLayout>
          <c:xMode val="edge"/>
          <c:yMode val="edge"/>
          <c:x val="0.31140125147400055"/>
          <c:y val="0.92159133804363824"/>
          <c:w val="0.37719740195519036"/>
          <c:h val="6.215789686948845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t>Automation Potential of Jobs by Occupation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4994103997869829E-2"/>
          <c:y val="0.10045681284535542"/>
          <c:w val="0.88945604625508767"/>
          <c:h val="0.73629166924361444"/>
        </c:manualLayout>
      </c:layout>
      <c:barChart>
        <c:barDir val="col"/>
        <c:grouping val="stacked"/>
        <c:varyColors val="0"/>
        <c:ser>
          <c:idx val="3"/>
          <c:order val="2"/>
          <c:tx>
            <c:v>Total SCAG Employment</c:v>
          </c:tx>
          <c:spPr>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noFill/>
            </a:ln>
            <a:effectLst/>
          </c:spPr>
          <c:invertIfNegative val="0"/>
          <c:cat>
            <c:strRef>
              <c:f>'SCAG Categories'!$B$3:$B$9</c:f>
              <c:strCache>
                <c:ptCount val="7"/>
                <c:pt idx="0">
                  <c:v>Food Preparation and Sales</c:v>
                </c:pt>
                <c:pt idx="1">
                  <c:v>Business and Finance Specialist</c:v>
                </c:pt>
                <c:pt idx="2">
                  <c:v>Social Service and Office Support</c:v>
                </c:pt>
                <c:pt idx="3">
                  <c:v>Construction, Repair, Transportation</c:v>
                </c:pt>
                <c:pt idx="4">
                  <c:v>Farming, Production</c:v>
                </c:pt>
                <c:pt idx="5">
                  <c:v>Education, Health Care</c:v>
                </c:pt>
                <c:pt idx="6">
                  <c:v>Engineering, Computer, Legal</c:v>
                </c:pt>
              </c:strCache>
            </c:strRef>
          </c:cat>
          <c:val>
            <c:numRef>
              <c:f>'SCAG Categories'!$F$3:$F$9</c:f>
              <c:numCache>
                <c:formatCode>#,##0</c:formatCode>
                <c:ptCount val="7"/>
                <c:pt idx="0">
                  <c:v>1376847</c:v>
                </c:pt>
                <c:pt idx="1">
                  <c:v>1149350</c:v>
                </c:pt>
                <c:pt idx="2">
                  <c:v>1312194</c:v>
                </c:pt>
                <c:pt idx="3">
                  <c:v>1550744</c:v>
                </c:pt>
                <c:pt idx="4">
                  <c:v>566272</c:v>
                </c:pt>
                <c:pt idx="5">
                  <c:v>1326085</c:v>
                </c:pt>
                <c:pt idx="6">
                  <c:v>736663</c:v>
                </c:pt>
              </c:numCache>
            </c:numRef>
          </c:val>
          <c:extLst>
            <c:ext xmlns:c16="http://schemas.microsoft.com/office/drawing/2014/chart" uri="{C3380CC4-5D6E-409C-BE32-E72D297353CC}">
              <c16:uniqueId val="{00000000-2F77-471E-9407-C1245ECC7A18}"/>
            </c:ext>
          </c:extLst>
        </c:ser>
        <c:dLbls>
          <c:showLegendKey val="0"/>
          <c:showVal val="0"/>
          <c:showCatName val="0"/>
          <c:showSerName val="0"/>
          <c:showPercent val="0"/>
          <c:showBubbleSize val="0"/>
        </c:dLbls>
        <c:gapWidth val="150"/>
        <c:overlap val="100"/>
        <c:axId val="612505456"/>
        <c:axId val="608538608"/>
      </c:barChart>
      <c:lineChart>
        <c:grouping val="standard"/>
        <c:varyColors val="0"/>
        <c:ser>
          <c:idx val="0"/>
          <c:order val="0"/>
          <c:tx>
            <c:strRef>
              <c:f>'SCAG Categories'!$C$2</c:f>
              <c:strCache>
                <c:ptCount val="1"/>
                <c:pt idx="0">
                  <c:v>Brookings</c:v>
                </c:pt>
              </c:strCache>
            </c:strRef>
          </c:tx>
          <c:spPr>
            <a:ln w="19050" cap="rnd">
              <a:noFill/>
              <a:round/>
            </a:ln>
            <a:effectLst/>
          </c:spPr>
          <c:marker>
            <c:symbol val="circle"/>
            <c:size val="10"/>
            <c:spPr>
              <a:solidFill>
                <a:schemeClr val="accent6"/>
              </a:solidFill>
              <a:ln w="9525">
                <a:solidFill>
                  <a:schemeClr val="accent6">
                    <a:lumMod val="75000"/>
                  </a:schemeClr>
                </a:solidFill>
              </a:ln>
              <a:effectLst/>
            </c:spPr>
          </c:marker>
          <c:cat>
            <c:strRef>
              <c:f>'SCAG Categories'!$B$3:$B$9</c:f>
              <c:strCache>
                <c:ptCount val="7"/>
                <c:pt idx="0">
                  <c:v>Food Preparation and Sales</c:v>
                </c:pt>
                <c:pt idx="1">
                  <c:v>Business and Finance Specialist</c:v>
                </c:pt>
                <c:pt idx="2">
                  <c:v>Social Service and Office Support</c:v>
                </c:pt>
                <c:pt idx="3">
                  <c:v>Construction, Repair, Transportation</c:v>
                </c:pt>
                <c:pt idx="4">
                  <c:v>Farming, Production</c:v>
                </c:pt>
                <c:pt idx="5">
                  <c:v>Education, Health Care</c:v>
                </c:pt>
                <c:pt idx="6">
                  <c:v>Engineering, Computer, Legal</c:v>
                </c:pt>
              </c:strCache>
            </c:strRef>
          </c:cat>
          <c:val>
            <c:numRef>
              <c:f>'SCAG Categories'!$C$3:$C$9</c:f>
              <c:numCache>
                <c:formatCode>0%</c:formatCode>
                <c:ptCount val="7"/>
                <c:pt idx="0">
                  <c:v>0.60896342538019343</c:v>
                </c:pt>
                <c:pt idx="1">
                  <c:v>0.1862721794839681</c:v>
                </c:pt>
                <c:pt idx="2">
                  <c:v>0.53861608653793203</c:v>
                </c:pt>
                <c:pt idx="3">
                  <c:v>0.46673079893745906</c:v>
                </c:pt>
                <c:pt idx="4">
                  <c:v>0.78159979953329295</c:v>
                </c:pt>
                <c:pt idx="5">
                  <c:v>0.29408664681562918</c:v>
                </c:pt>
                <c:pt idx="6">
                  <c:v>0.2960793177942434</c:v>
                </c:pt>
              </c:numCache>
            </c:numRef>
          </c:val>
          <c:smooth val="0"/>
          <c:extLst>
            <c:ext xmlns:c16="http://schemas.microsoft.com/office/drawing/2014/chart" uri="{C3380CC4-5D6E-409C-BE32-E72D297353CC}">
              <c16:uniqueId val="{00000001-2F77-471E-9407-C1245ECC7A18}"/>
            </c:ext>
          </c:extLst>
        </c:ser>
        <c:ser>
          <c:idx val="1"/>
          <c:order val="1"/>
          <c:tx>
            <c:strRef>
              <c:f>'SCAG Categories'!$D$2</c:f>
              <c:strCache>
                <c:ptCount val="1"/>
                <c:pt idx="0">
                  <c:v>Frey Obsborne</c:v>
                </c:pt>
              </c:strCache>
            </c:strRef>
          </c:tx>
          <c:spPr>
            <a:ln w="19050" cap="rnd">
              <a:noFill/>
              <a:round/>
            </a:ln>
            <a:effectLst/>
          </c:spPr>
          <c:marker>
            <c:symbol val="circle"/>
            <c:size val="10"/>
            <c:spPr>
              <a:solidFill>
                <a:schemeClr val="accent2">
                  <a:lumMod val="60000"/>
                  <a:lumOff val="40000"/>
                </a:schemeClr>
              </a:solidFill>
              <a:ln w="9525">
                <a:solidFill>
                  <a:schemeClr val="accent2"/>
                </a:solidFill>
              </a:ln>
              <a:effectLst/>
            </c:spPr>
          </c:marker>
          <c:cat>
            <c:strRef>
              <c:f>'SCAG Categories'!$B$3:$B$9</c:f>
              <c:strCache>
                <c:ptCount val="7"/>
                <c:pt idx="0">
                  <c:v>Food Preparation and Sales</c:v>
                </c:pt>
                <c:pt idx="1">
                  <c:v>Business and Finance Specialist</c:v>
                </c:pt>
                <c:pt idx="2">
                  <c:v>Social Service and Office Support</c:v>
                </c:pt>
                <c:pt idx="3">
                  <c:v>Construction, Repair, Transportation</c:v>
                </c:pt>
                <c:pt idx="4">
                  <c:v>Farming, Production</c:v>
                </c:pt>
                <c:pt idx="5">
                  <c:v>Education, Health Care</c:v>
                </c:pt>
                <c:pt idx="6">
                  <c:v>Engineering, Computer, Legal</c:v>
                </c:pt>
              </c:strCache>
            </c:strRef>
          </c:cat>
          <c:val>
            <c:numRef>
              <c:f>'SCAG Categories'!$D$3:$D$9</c:f>
              <c:numCache>
                <c:formatCode>0%</c:formatCode>
                <c:ptCount val="7"/>
                <c:pt idx="0">
                  <c:v>0.84165632030112392</c:v>
                </c:pt>
                <c:pt idx="1">
                  <c:v>0.32768706441283663</c:v>
                </c:pt>
                <c:pt idx="2">
                  <c:v>0.69832199877003476</c:v>
                </c:pt>
                <c:pt idx="3">
                  <c:v>0.68312889777249752</c:v>
                </c:pt>
                <c:pt idx="4">
                  <c:v>0.80022367655711013</c:v>
                </c:pt>
                <c:pt idx="5">
                  <c:v>0.26082900719466195</c:v>
                </c:pt>
                <c:pt idx="6">
                  <c:v>0.22730580460318447</c:v>
                </c:pt>
              </c:numCache>
            </c:numRef>
          </c:val>
          <c:smooth val="0"/>
          <c:extLst>
            <c:ext xmlns:c16="http://schemas.microsoft.com/office/drawing/2014/chart" uri="{C3380CC4-5D6E-409C-BE32-E72D297353CC}">
              <c16:uniqueId val="{00000002-2F77-471E-9407-C1245ECC7A18}"/>
            </c:ext>
          </c:extLst>
        </c:ser>
        <c:dLbls>
          <c:showLegendKey val="0"/>
          <c:showVal val="0"/>
          <c:showCatName val="0"/>
          <c:showSerName val="0"/>
          <c:showPercent val="0"/>
          <c:showBubbleSize val="0"/>
        </c:dLbls>
        <c:marker val="1"/>
        <c:smooth val="0"/>
        <c:axId val="208208288"/>
        <c:axId val="612893424"/>
      </c:lineChart>
      <c:catAx>
        <c:axId val="208208288"/>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12893424"/>
        <c:crosses val="autoZero"/>
        <c:auto val="1"/>
        <c:lblAlgn val="ctr"/>
        <c:lblOffset val="100"/>
        <c:noMultiLvlLbl val="0"/>
      </c:catAx>
      <c:valAx>
        <c:axId val="612893424"/>
        <c:scaling>
          <c:orientation val="minMax"/>
          <c:max val="1"/>
        </c:scaling>
        <c:delete val="0"/>
        <c:axPos val="l"/>
        <c:majorGridlines>
          <c:spPr>
            <a:ln w="9525" cap="flat" cmpd="sng" algn="ctr">
              <a:solidFill>
                <a:schemeClr val="tx2">
                  <a:lumMod val="40000"/>
                  <a:lumOff val="60000"/>
                </a:schemeClr>
              </a:solidFill>
              <a:round/>
            </a:ln>
            <a:effectLst/>
          </c:spPr>
        </c:majorGridlines>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08208288"/>
        <c:crosses val="autoZero"/>
        <c:crossBetween val="between"/>
      </c:valAx>
      <c:valAx>
        <c:axId val="608538608"/>
        <c:scaling>
          <c:orientation val="minMax"/>
        </c:scaling>
        <c:delete val="0"/>
        <c:axPos val="r"/>
        <c:numFmt formatCode="#,##0"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12505456"/>
        <c:crosses val="max"/>
        <c:crossBetween val="between"/>
      </c:valAx>
      <c:catAx>
        <c:axId val="612505456"/>
        <c:scaling>
          <c:orientation val="minMax"/>
        </c:scaling>
        <c:delete val="1"/>
        <c:axPos val="b"/>
        <c:numFmt formatCode="General" sourceLinked="1"/>
        <c:majorTickMark val="out"/>
        <c:minorTickMark val="none"/>
        <c:tickLblPos val="nextTo"/>
        <c:crossAx val="608538608"/>
        <c:crosses val="autoZero"/>
        <c:auto val="1"/>
        <c:lblAlgn val="ctr"/>
        <c:lblOffset val="100"/>
        <c:noMultiLvlLbl val="0"/>
      </c:catAx>
      <c:spPr>
        <a:noFill/>
        <a:ln>
          <a:noFill/>
        </a:ln>
        <a:effectLst/>
      </c:spPr>
    </c:plotArea>
    <c:legend>
      <c:legendPos val="b"/>
      <c:layout>
        <c:manualLayout>
          <c:xMode val="edge"/>
          <c:yMode val="edge"/>
          <c:x val="0.31140125147400055"/>
          <c:y val="0.92159133804363824"/>
          <c:w val="0.37719740195519036"/>
          <c:h val="6.215789686948845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1197" kern="1200"/>
    <cs:bodyPr/>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7">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alpha val="25000"/>
          </a:schemeClr>
        </a:solidFill>
        <a:round/>
      </a:ln>
    </cs:spPr>
    <cs:defRPr sz="1197" b="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8575" cap="rnd">
        <a:solidFill>
          <a:schemeClr val="lt1">
            <a:alpha val="50000"/>
          </a:schemeClr>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cap="flat" cmpd="sng" algn="ctr">
        <a:gradFill>
          <a:gsLst>
            <a:gs pos="79000">
              <a:schemeClr val="phClr"/>
            </a:gs>
            <a:gs pos="0">
              <a:schemeClr val="lt1">
                <a:alpha val="6000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EBC51D-E998-457A-BAE6-96F0EEDCF7D3}" type="datetimeFigureOut">
              <a:rPr lang="en-US" smtClean="0"/>
              <a:t>6/1/2019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21CC41-75CC-425F-A35A-EDD9929DBA8F}" type="slidenum">
              <a:rPr lang="en-US" smtClean="0"/>
              <a:t>‹#›</a:t>
            </a:fld>
            <a:endParaRPr lang="en-US"/>
          </a:p>
        </p:txBody>
      </p:sp>
    </p:spTree>
    <p:extLst>
      <p:ext uri="{BB962C8B-B14F-4D97-AF65-F5344CB8AC3E}">
        <p14:creationId xmlns:p14="http://schemas.microsoft.com/office/powerpoint/2010/main" val="212208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ewinternet.org/2016/05/19/other-shared-and-on-demand-servic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ytimes.com/2017/09/10/technology/amazon-robots-workers.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21CC41-75CC-425F-A35A-EDD9929DBA8F}" type="slidenum">
              <a:rPr lang="en-US" smtClean="0"/>
              <a:t>1</a:t>
            </a:fld>
            <a:endParaRPr lang="en-US"/>
          </a:p>
        </p:txBody>
      </p:sp>
    </p:spTree>
    <p:extLst>
      <p:ext uri="{BB962C8B-B14F-4D97-AF65-F5344CB8AC3E}">
        <p14:creationId xmlns:p14="http://schemas.microsoft.com/office/powerpoint/2010/main" val="1925170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Workers who work from home:</a:t>
            </a:r>
          </a:p>
          <a:p>
            <a:pPr lvl="1"/>
            <a:r>
              <a:rPr lang="en-US" dirty="0"/>
              <a:t>1/3 to 1/2 are still making “work trips” </a:t>
            </a:r>
          </a:p>
          <a:p>
            <a:pPr lvl="1"/>
            <a:r>
              <a:rPr lang="en-US" dirty="0"/>
              <a:t>Work trips tend to be longer than those with commutes to a fixed workplace location.</a:t>
            </a:r>
          </a:p>
          <a:p>
            <a:pPr lvl="0"/>
            <a:endParaRPr lang="en-US" dirty="0"/>
          </a:p>
          <a:p>
            <a:pPr lvl="0"/>
            <a:endParaRPr lang="en-US" dirty="0"/>
          </a:p>
          <a:p>
            <a:pPr lvl="0"/>
            <a:r>
              <a:rPr lang="en-US" dirty="0"/>
              <a:t>From Lit Review: mixed bag, but most studies report about a 10-25% rebound for non-commute travel</a:t>
            </a:r>
          </a:p>
          <a:p>
            <a:pPr lvl="0"/>
            <a:endParaRPr lang="en-US" dirty="0"/>
          </a:p>
          <a:p>
            <a:pPr lvl="0"/>
            <a:r>
              <a:rPr lang="en-US" dirty="0">
                <a:solidFill>
                  <a:schemeClr val="bg1"/>
                </a:solidFill>
              </a:rPr>
              <a:t>Telecommuters did more non-work driving on telecommuting days (Kimberly 2001).</a:t>
            </a:r>
            <a:endParaRPr lang="en-US" i="1" dirty="0">
              <a:solidFill>
                <a:schemeClr val="bg1"/>
              </a:solidFill>
            </a:endParaRPr>
          </a:p>
          <a:p>
            <a:pPr lvl="0"/>
            <a:r>
              <a:rPr lang="en-US" i="1" dirty="0">
                <a:solidFill>
                  <a:schemeClr val="bg1"/>
                </a:solidFill>
              </a:rPr>
              <a:t>“Rebound Effect” of about 25 % from reduced work travel (</a:t>
            </a:r>
            <a:r>
              <a:rPr lang="en-US" dirty="0" err="1">
                <a:solidFill>
                  <a:schemeClr val="bg1"/>
                </a:solidFill>
              </a:rPr>
              <a:t>Mokhtarian</a:t>
            </a:r>
            <a:r>
              <a:rPr lang="en-US" dirty="0">
                <a:solidFill>
                  <a:schemeClr val="bg1"/>
                </a:solidFill>
              </a:rPr>
              <a:t>, 1991).</a:t>
            </a:r>
          </a:p>
          <a:p>
            <a:pPr lvl="0"/>
            <a:r>
              <a:rPr lang="en-US" dirty="0">
                <a:solidFill>
                  <a:schemeClr val="bg1"/>
                </a:solidFill>
              </a:rPr>
              <a:t>Teleworkers have more VMT for both daily work and non-work trips compare to non-telecommuters - travels additional 38 vehicle miles daily (Zhu 2014).</a:t>
            </a:r>
          </a:p>
          <a:p>
            <a:endParaRPr lang="en-US" dirty="0"/>
          </a:p>
          <a:p>
            <a:endParaRPr lang="en-US" dirty="0"/>
          </a:p>
          <a:p>
            <a:r>
              <a:rPr lang="en-US" dirty="0"/>
              <a:t>Didn’t travel for work:</a:t>
            </a:r>
            <a:r>
              <a:rPr lang="en-US" baseline="0" dirty="0"/>
              <a:t> </a:t>
            </a:r>
            <a:r>
              <a:rPr lang="en-US" dirty="0"/>
              <a:t>6-10 miles of non-work trips. </a:t>
            </a:r>
          </a:p>
          <a:p>
            <a:r>
              <a:rPr lang="en-US" dirty="0"/>
              <a:t>Did do other work-related travel: 36-45 miles. </a:t>
            </a:r>
          </a:p>
          <a:p>
            <a:r>
              <a:rPr lang="en-US" dirty="0"/>
              <a:t>Regular fixed commutes are 25-30</a:t>
            </a:r>
            <a:r>
              <a:rPr lang="en-US" baseline="0" dirty="0"/>
              <a:t> miles…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WFH ACS increased from just above 4 to nearly 6% since 2006…</a:t>
            </a:r>
            <a:endParaRPr lang="en-US" dirty="0"/>
          </a:p>
          <a:p>
            <a:endParaRPr lang="en-US" baseline="0" dirty="0"/>
          </a:p>
        </p:txBody>
      </p:sp>
      <p:sp>
        <p:nvSpPr>
          <p:cNvPr id="4" name="Slide Number Placeholder 3"/>
          <p:cNvSpPr>
            <a:spLocks noGrp="1"/>
          </p:cNvSpPr>
          <p:nvPr>
            <p:ph type="sldNum" sz="quarter" idx="10"/>
          </p:nvPr>
        </p:nvSpPr>
        <p:spPr/>
        <p:txBody>
          <a:bodyPr/>
          <a:lstStyle/>
          <a:p>
            <a:fld id="{0BD6CB2D-A6B5-40E5-B804-34572EE3B269}" type="slidenum">
              <a:rPr lang="en-US" smtClean="0"/>
              <a:t>10</a:t>
            </a:fld>
            <a:endParaRPr lang="en-US"/>
          </a:p>
        </p:txBody>
      </p:sp>
    </p:spTree>
    <p:extLst>
      <p:ext uri="{BB962C8B-B14F-4D97-AF65-F5344CB8AC3E}">
        <p14:creationId xmlns:p14="http://schemas.microsoft.com/office/powerpoint/2010/main" val="374767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good estimate of how things are now, we look to how things might change in the future.</a:t>
            </a:r>
          </a:p>
          <a:p>
            <a:endParaRPr lang="en-US" baseline="0" dirty="0"/>
          </a:p>
        </p:txBody>
      </p:sp>
      <p:sp>
        <p:nvSpPr>
          <p:cNvPr id="4" name="Slide Number Placeholder 3"/>
          <p:cNvSpPr>
            <a:spLocks noGrp="1"/>
          </p:cNvSpPr>
          <p:nvPr>
            <p:ph type="sldNum" sz="quarter" idx="10"/>
          </p:nvPr>
        </p:nvSpPr>
        <p:spPr/>
        <p:txBody>
          <a:bodyPr/>
          <a:lstStyle/>
          <a:p>
            <a:fld id="{0BD6CB2D-A6B5-40E5-B804-34572EE3B269}" type="slidenum">
              <a:rPr lang="en-US" smtClean="0"/>
              <a:t>11</a:t>
            </a:fld>
            <a:endParaRPr lang="en-US"/>
          </a:p>
        </p:txBody>
      </p:sp>
    </p:spTree>
    <p:extLst>
      <p:ext uri="{BB962C8B-B14F-4D97-AF65-F5344CB8AC3E}">
        <p14:creationId xmlns:p14="http://schemas.microsoft.com/office/powerpoint/2010/main" val="4109799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Increasingly popular, flexible model of short-term, shared office space.</a:t>
            </a:r>
          </a:p>
          <a:p>
            <a:endParaRPr lang="en-US" sz="1200" kern="1200" dirty="0">
              <a:solidFill>
                <a:schemeClr val="tx1"/>
              </a:solidFill>
              <a:effectLst/>
              <a:latin typeface="+mn-lt"/>
              <a:ea typeface="+mn-ea"/>
              <a:cs typeface="+mn-cs"/>
            </a:endParaRPr>
          </a:p>
          <a:p>
            <a:r>
              <a:rPr lang="en-US" sz="2200" dirty="0"/>
              <a:t>In-person survey: </a:t>
            </a:r>
            <a:r>
              <a:rPr lang="en-US" sz="2000" dirty="0"/>
              <a:t>10 locations, 273 respondents</a:t>
            </a:r>
          </a:p>
          <a:p>
            <a:pPr lvl="1"/>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Learned about the types of people that work in coworking – tend to be younger (36% are millennials), work full-time, more likely to work in IT and consulting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Freelancers (12%) and entrepreneurs likely to have multiple jobs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More than twice as likely to work multiple jobs than the overall region 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But…</a:t>
            </a:r>
            <a:r>
              <a:rPr lang="en-US" sz="2200" b="1" dirty="0"/>
              <a:t>Could these spaces reduce VMT?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According to the Pew Research Center, 4% of Americans have worked in a coworking site.  </a:t>
            </a:r>
          </a:p>
          <a:p>
            <a:r>
              <a:rPr lang="en-US" sz="1200" dirty="0">
                <a:hlinkClick r:id="rId3"/>
              </a:rPr>
              <a:t>https://www.pewinternet.org/2016/05/19/other-shared-and-on-demand-services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shared workspaces have grown at incredible rates (200%) over the past five years, this may be more reflective of the supply rather than the demand for such spaces.  Emergent Research has forecasted a 14.7% average annual growth rate in the number of coworking site members between 2018 to 2022.</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E2B0A10-6CCD-44B8-ADDC-B8A3B3A8A373}" type="slidenum">
              <a:rPr lang="en-US" smtClean="0"/>
              <a:pPr/>
              <a:t>13</a:t>
            </a:fld>
            <a:endParaRPr lang="en-US"/>
          </a:p>
        </p:txBody>
      </p:sp>
    </p:spTree>
    <p:extLst>
      <p:ext uri="{BB962C8B-B14F-4D97-AF65-F5344CB8AC3E}">
        <p14:creationId xmlns:p14="http://schemas.microsoft.com/office/powerpoint/2010/main" val="350755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40%</a:t>
            </a:r>
            <a:r>
              <a:rPr lang="en-US" baseline="0" dirty="0"/>
              <a:t> people choose to work at coworking sites because it is closer to home and less travel</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Others prefer coworking sites for increased amenities, social interaction, and fewer distractions. These workers are often self-employed.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study of coworking sites in the Netherlands revealed that 64% of survey respondents reported looking for a workplace outside of their home as one of their top 3 motivations for working at a coworking space.  The 2017 Global Coworking Survey showed that about half (45%) of coworking members worked from home before switching to a coworking space.</a:t>
            </a:r>
          </a:p>
          <a:p>
            <a:r>
              <a:rPr lang="en-US" sz="1200" kern="1200" dirty="0" err="1">
                <a:solidFill>
                  <a:schemeClr val="tx1"/>
                </a:solidFill>
                <a:effectLst/>
                <a:latin typeface="+mn-lt"/>
                <a:ea typeface="+mn-ea"/>
                <a:cs typeface="+mn-cs"/>
              </a:rPr>
              <a:t>Weijs-Perree</a:t>
            </a:r>
            <a:r>
              <a:rPr lang="en-US" sz="1200" kern="1200" dirty="0">
                <a:solidFill>
                  <a:schemeClr val="tx1"/>
                </a:solidFill>
                <a:effectLst/>
                <a:latin typeface="+mn-lt"/>
                <a:ea typeface="+mn-ea"/>
                <a:cs typeface="+mn-cs"/>
              </a:rPr>
              <a:t> et al (2018). </a:t>
            </a:r>
            <a:r>
              <a:rPr lang="en-US" sz="1200" i="1" kern="1200" dirty="0" err="1">
                <a:solidFill>
                  <a:schemeClr val="tx1"/>
                </a:solidFill>
                <a:effectLst/>
                <a:latin typeface="+mn-lt"/>
                <a:ea typeface="+mn-ea"/>
                <a:cs typeface="+mn-cs"/>
              </a:rPr>
              <a:t>Analysing</a:t>
            </a:r>
            <a:r>
              <a:rPr lang="en-US" sz="1200" i="1" kern="1200" dirty="0">
                <a:solidFill>
                  <a:schemeClr val="tx1"/>
                </a:solidFill>
                <a:effectLst/>
                <a:latin typeface="+mn-lt"/>
                <a:ea typeface="+mn-ea"/>
                <a:cs typeface="+mn-cs"/>
              </a:rPr>
              <a:t> user preferences for co-working space characteristics</a:t>
            </a:r>
            <a:r>
              <a:rPr lang="en-US" sz="1200" kern="1200" dirty="0">
                <a:solidFill>
                  <a:schemeClr val="tx1"/>
                </a:solidFill>
                <a:effectLst/>
                <a:latin typeface="+mn-lt"/>
                <a:ea typeface="+mn-ea"/>
                <a:cs typeface="+mn-cs"/>
              </a:rPr>
              <a:t>. Building Research and Information.</a:t>
            </a:r>
          </a:p>
          <a:p>
            <a:endParaRPr lang="en-US" baseline="0" dirty="0"/>
          </a:p>
        </p:txBody>
      </p:sp>
      <p:sp>
        <p:nvSpPr>
          <p:cNvPr id="4" name="Slide Number Placeholder 3"/>
          <p:cNvSpPr>
            <a:spLocks noGrp="1"/>
          </p:cNvSpPr>
          <p:nvPr>
            <p:ph type="sldNum" sz="quarter" idx="10"/>
          </p:nvPr>
        </p:nvSpPr>
        <p:spPr/>
        <p:txBody>
          <a:bodyPr/>
          <a:lstStyle/>
          <a:p>
            <a:fld id="{AE2B0A10-6CCD-44B8-ADDC-B8A3B3A8A373}" type="slidenum">
              <a:rPr lang="en-US" smtClean="0"/>
              <a:pPr/>
              <a:t>14</a:t>
            </a:fld>
            <a:endParaRPr lang="en-US"/>
          </a:p>
        </p:txBody>
      </p:sp>
    </p:spTree>
    <p:extLst>
      <p:ext uri="{BB962C8B-B14F-4D97-AF65-F5344CB8AC3E}">
        <p14:creationId xmlns:p14="http://schemas.microsoft.com/office/powerpoint/2010/main" val="2880714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Without</a:t>
            </a:r>
            <a:r>
              <a:rPr lang="en-US" baseline="0" dirty="0"/>
              <a:t> coworking sites, where will these people go?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57% choose home as alternative working site, 32% report that they will work at other company office – this is similar to what we saw in the lit review.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Some people choose to work at a coworking site instead of working at home full-time (fewer distractions at an office, social interaction), which would increase VMT. On the other hand there’s 32% saying that’d commute to another office (presumably much further away, otherwise they’d probably just work there).</a:t>
            </a:r>
            <a:endParaRPr lang="en-US" dirty="0"/>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Coworkers whose would be working in a distance company office if a coworking site was unavailable – for whom the presence of a coworking site decreases their work travel. These coworkers prefer coworking sites primarily to reduce their commute and report using the extra time saved from commute on productive work time or with engaging in activities with family, community, or personal time. </a:t>
            </a:r>
          </a:p>
          <a:p>
            <a:endParaRPr lang="en-US" baseline="0" dirty="0"/>
          </a:p>
        </p:txBody>
      </p:sp>
      <p:sp>
        <p:nvSpPr>
          <p:cNvPr id="4" name="Slide Number Placeholder 3"/>
          <p:cNvSpPr>
            <a:spLocks noGrp="1"/>
          </p:cNvSpPr>
          <p:nvPr>
            <p:ph type="sldNum" sz="quarter" idx="10"/>
          </p:nvPr>
        </p:nvSpPr>
        <p:spPr/>
        <p:txBody>
          <a:bodyPr/>
          <a:lstStyle/>
          <a:p>
            <a:fld id="{AE2B0A10-6CCD-44B8-ADDC-B8A3B3A8A373}" type="slidenum">
              <a:rPr lang="en-US" smtClean="0"/>
              <a:pPr/>
              <a:t>15</a:t>
            </a:fld>
            <a:endParaRPr lang="en-US"/>
          </a:p>
        </p:txBody>
      </p:sp>
    </p:spTree>
    <p:extLst>
      <p:ext uri="{BB962C8B-B14F-4D97-AF65-F5344CB8AC3E}">
        <p14:creationId xmlns:p14="http://schemas.microsoft.com/office/powerpoint/2010/main" val="197927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45% work for employee with a larger SoCal office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 graphic is for those whose alternative would be to work from another company office. </a:t>
            </a:r>
          </a:p>
          <a:p>
            <a:r>
              <a:rPr lang="en-US" dirty="0"/>
              <a:t>Most sites people live closer to coworking sites than their SoCal</a:t>
            </a:r>
            <a:r>
              <a:rPr lang="en-US" baseline="0" dirty="0"/>
              <a:t> offices, except LA and San Bernardino. </a:t>
            </a:r>
          </a:p>
          <a:p>
            <a:endParaRPr lang="en-US" baseline="0" dirty="0"/>
          </a:p>
          <a:p>
            <a:r>
              <a:rPr lang="en-US" baseline="0" dirty="0"/>
              <a:t>They work there for reasons other than saving on commute time/costs. </a:t>
            </a:r>
            <a:r>
              <a:rPr lang="en-US" sz="1200" dirty="0"/>
              <a:t>70% people choose to work at Regus DTLA for non-commute related reasons.</a:t>
            </a:r>
          </a:p>
          <a:p>
            <a:endParaRPr lang="en-US" sz="1200" dirty="0"/>
          </a:p>
          <a:p>
            <a:r>
              <a:rPr lang="en-US" sz="1200" cap="small" baseline="0" dirty="0"/>
              <a:t>NOTE THAT THE NUMBERS PRESENTED ON THIS SLIDE IS A VERY SMALL SAMPLE SIZE (29) </a:t>
            </a:r>
            <a:endParaRPr lang="en-US" dirty="0"/>
          </a:p>
        </p:txBody>
      </p:sp>
      <p:sp>
        <p:nvSpPr>
          <p:cNvPr id="4" name="Slide Number Placeholder 3"/>
          <p:cNvSpPr>
            <a:spLocks noGrp="1"/>
          </p:cNvSpPr>
          <p:nvPr>
            <p:ph type="sldNum" sz="quarter" idx="10"/>
          </p:nvPr>
        </p:nvSpPr>
        <p:spPr/>
        <p:txBody>
          <a:bodyPr/>
          <a:lstStyle/>
          <a:p>
            <a:fld id="{AE2B0A10-6CCD-44B8-ADDC-B8A3B3A8A373}" type="slidenum">
              <a:rPr lang="en-US" smtClean="0"/>
              <a:pPr/>
              <a:t>16</a:t>
            </a:fld>
            <a:endParaRPr lang="en-US"/>
          </a:p>
        </p:txBody>
      </p:sp>
    </p:spTree>
    <p:extLst>
      <p:ext uri="{BB962C8B-B14F-4D97-AF65-F5344CB8AC3E}">
        <p14:creationId xmlns:p14="http://schemas.microsoft.com/office/powerpoint/2010/main" val="1970193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dirty="0"/>
              <a:t>We looked at what are the characteristics of gig workers, how many are there and is it increasing?</a:t>
            </a:r>
          </a:p>
          <a:p>
            <a:pPr marL="0" indent="0">
              <a:buFont typeface="Arial" panose="020B0604020202020204" pitchFamily="34" charset="0"/>
              <a:buNone/>
            </a:pPr>
            <a:r>
              <a:rPr lang="en-US" sz="2000" dirty="0"/>
              <a:t>No commonly accepted definition: but Long-standing characteristics:</a:t>
            </a:r>
          </a:p>
          <a:p>
            <a:pPr marL="514350" lvl="1" indent="0">
              <a:buFont typeface="Arial" panose="020B0604020202020204" pitchFamily="34" charset="0"/>
              <a:buNone/>
            </a:pPr>
            <a:r>
              <a:rPr lang="en-US" sz="2000" dirty="0"/>
              <a:t>Contingent/freelance workers</a:t>
            </a:r>
          </a:p>
          <a:p>
            <a:pPr marL="514350" lvl="1" indent="0">
              <a:buFont typeface="Arial" panose="020B0604020202020204" pitchFamily="34" charset="0"/>
              <a:buNone/>
            </a:pPr>
            <a:r>
              <a:rPr lang="en-US" sz="2000" dirty="0"/>
              <a:t>Self-employed</a:t>
            </a:r>
          </a:p>
          <a:p>
            <a:pPr marL="514350" lvl="1" indent="0">
              <a:buFont typeface="Arial" panose="020B0604020202020204" pitchFamily="34" charset="0"/>
              <a:buNone/>
            </a:pPr>
            <a:r>
              <a:rPr lang="en-US" sz="2000" dirty="0"/>
              <a:t>Multiple jobholders</a:t>
            </a:r>
          </a:p>
          <a:p>
            <a:pPr marL="0" indent="0">
              <a:buFont typeface="Arial" panose="020B0604020202020204" pitchFamily="34" charset="0"/>
              <a:buNone/>
            </a:pPr>
            <a:endParaRPr lang="en-US" sz="2000" dirty="0"/>
          </a:p>
          <a:p>
            <a:pPr marL="0" indent="0">
              <a:buFont typeface="Arial" panose="020B0604020202020204" pitchFamily="34" charset="0"/>
              <a:buNone/>
            </a:pPr>
            <a:r>
              <a:rPr lang="en-US" sz="2000" dirty="0"/>
              <a:t>Today – there are representing on-demand and sharing economies, multiple jobs</a:t>
            </a:r>
          </a:p>
          <a:p>
            <a:pPr marL="0" indent="0">
              <a:buFont typeface="Arial" panose="020B0604020202020204" pitchFamily="34" charset="0"/>
              <a:buNone/>
            </a:pPr>
            <a:endParaRPr lang="en-US" sz="2000" dirty="0"/>
          </a:p>
          <a:p>
            <a:pPr marL="0" indent="0">
              <a:buFont typeface="Arial" panose="020B0604020202020204" pitchFamily="34" charset="0"/>
              <a:buNone/>
            </a:pPr>
            <a:r>
              <a:rPr lang="en-US" sz="2000" dirty="0"/>
              <a:t>Estimates of participation range from 10-35%</a:t>
            </a:r>
          </a:p>
          <a:p>
            <a:endParaRPr lang="en-US" dirty="0"/>
          </a:p>
          <a:p>
            <a:r>
              <a:rPr lang="en-US" dirty="0"/>
              <a:t>New element: “Electronically-mediated employment”</a:t>
            </a:r>
          </a:p>
          <a:p>
            <a:pPr lvl="1"/>
            <a:r>
              <a:rPr lang="en-US" dirty="0"/>
              <a:t>Available data estimates 1-8% participation</a:t>
            </a:r>
          </a:p>
          <a:p>
            <a:r>
              <a:rPr lang="en-US" dirty="0"/>
              <a:t>Top 3 occupation categories </a:t>
            </a:r>
          </a:p>
          <a:p>
            <a:pPr lvl="1"/>
            <a:r>
              <a:rPr lang="en-US" dirty="0"/>
              <a:t>Professional, transportation, service</a:t>
            </a:r>
          </a:p>
          <a:p>
            <a:r>
              <a:rPr lang="en-US" dirty="0"/>
              <a:t>Data challenges:</a:t>
            </a:r>
          </a:p>
          <a:p>
            <a:pPr lvl="1"/>
            <a:r>
              <a:rPr lang="en-US" dirty="0"/>
              <a:t>May not even be considered a “secondary job” by some</a:t>
            </a:r>
          </a:p>
          <a:p>
            <a:pPr lvl="1"/>
            <a:r>
              <a:rPr lang="en-US" dirty="0"/>
              <a:t>Sporadic/informal/unreported</a:t>
            </a:r>
          </a:p>
          <a:p>
            <a:pPr lvl="1"/>
            <a:endParaRPr lang="en-US" dirty="0"/>
          </a:p>
          <a:p>
            <a:r>
              <a:rPr lang="en-US" dirty="0"/>
              <a:t>Freelancing expected to grow from 34% in 2018 to 40% in 2020 (Dubey 2018)</a:t>
            </a:r>
          </a:p>
          <a:p>
            <a:endParaRPr lang="en-US" dirty="0"/>
          </a:p>
        </p:txBody>
      </p:sp>
      <p:sp>
        <p:nvSpPr>
          <p:cNvPr id="4" name="Slide Number Placeholder 3"/>
          <p:cNvSpPr>
            <a:spLocks noGrp="1"/>
          </p:cNvSpPr>
          <p:nvPr>
            <p:ph type="sldNum" sz="quarter" idx="5"/>
          </p:nvPr>
        </p:nvSpPr>
        <p:spPr/>
        <p:txBody>
          <a:bodyPr/>
          <a:lstStyle/>
          <a:p>
            <a:fld id="{AE2B0A10-6CCD-44B8-ADDC-B8A3B3A8A373}" type="slidenum">
              <a:rPr lang="en-US" smtClean="0"/>
              <a:pPr/>
              <a:t>18</a:t>
            </a:fld>
            <a:endParaRPr lang="en-US"/>
          </a:p>
        </p:txBody>
      </p:sp>
    </p:spTree>
    <p:extLst>
      <p:ext uri="{BB962C8B-B14F-4D97-AF65-F5344CB8AC3E}">
        <p14:creationId xmlns:p14="http://schemas.microsoft.com/office/powerpoint/2010/main" val="2898082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estimates of the total fraction of jobs in the U.S. at risk of automation varies widely – </a:t>
            </a:r>
            <a:r>
              <a:rPr lang="en-US" sz="1200" b="1" kern="1200" dirty="0">
                <a:solidFill>
                  <a:schemeClr val="tx1"/>
                </a:solidFill>
                <a:effectLst/>
                <a:latin typeface="+mn-lt"/>
                <a:ea typeface="+mn-ea"/>
                <a:cs typeface="+mn-cs"/>
              </a:rPr>
              <a:t>from as low as 9 percent to as high as 47 percent</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variations relate largely to what assumptions are made about the extent to which a particular occupation’s individual tasks can be automated before the overall job is automated. </a:t>
            </a:r>
          </a:p>
          <a:p>
            <a:pPr lvl="0"/>
            <a:r>
              <a:rPr lang="en-US" sz="1200" kern="1200" dirty="0">
                <a:solidFill>
                  <a:schemeClr val="tx1"/>
                </a:solidFill>
                <a:effectLst/>
                <a:latin typeface="+mn-lt"/>
                <a:ea typeface="+mn-ea"/>
                <a:cs typeface="+mn-cs"/>
              </a:rPr>
              <a:t>Even beyond total job automation, it is likely that many occupations will see changes to skill requirements if the tasks can be partially automated.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Most studies only quantified potential displacement by automation, but most also acknowledged that there would be offsetting job gains due to wealth and productivity effects. </a:t>
            </a:r>
            <a:endParaRPr lang="en-US" dirty="0"/>
          </a:p>
        </p:txBody>
      </p:sp>
      <p:sp>
        <p:nvSpPr>
          <p:cNvPr id="4" name="Slide Number Placeholder 3"/>
          <p:cNvSpPr>
            <a:spLocks noGrp="1"/>
          </p:cNvSpPr>
          <p:nvPr>
            <p:ph type="sldNum" sz="quarter" idx="5"/>
          </p:nvPr>
        </p:nvSpPr>
        <p:spPr/>
        <p:txBody>
          <a:bodyPr/>
          <a:lstStyle/>
          <a:p>
            <a:fld id="{9821CC41-75CC-425F-A35A-EDD9929DBA8F}" type="slidenum">
              <a:rPr lang="en-US" smtClean="0"/>
              <a:t>19</a:t>
            </a:fld>
            <a:endParaRPr lang="en-US"/>
          </a:p>
        </p:txBody>
      </p:sp>
    </p:spTree>
    <p:extLst>
      <p:ext uri="{BB962C8B-B14F-4D97-AF65-F5344CB8AC3E}">
        <p14:creationId xmlns:p14="http://schemas.microsoft.com/office/powerpoint/2010/main" val="86571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how these changes might impact the SCAG region, we looked at total employment by occupation.</a:t>
            </a:r>
          </a:p>
        </p:txBody>
      </p:sp>
      <p:sp>
        <p:nvSpPr>
          <p:cNvPr id="4" name="Slide Number Placeholder 3"/>
          <p:cNvSpPr>
            <a:spLocks noGrp="1"/>
          </p:cNvSpPr>
          <p:nvPr>
            <p:ph type="sldNum" sz="quarter" idx="5"/>
          </p:nvPr>
        </p:nvSpPr>
        <p:spPr/>
        <p:txBody>
          <a:bodyPr/>
          <a:lstStyle/>
          <a:p>
            <a:fld id="{9821CC41-75CC-425F-A35A-EDD9929DBA8F}" type="slidenum">
              <a:rPr lang="en-US" smtClean="0"/>
              <a:t>20</a:t>
            </a:fld>
            <a:endParaRPr lang="en-US"/>
          </a:p>
        </p:txBody>
      </p:sp>
    </p:spTree>
    <p:extLst>
      <p:ext uri="{BB962C8B-B14F-4D97-AF65-F5344CB8AC3E}">
        <p14:creationId xmlns:p14="http://schemas.microsoft.com/office/powerpoint/2010/main" val="3232980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multiplied those jobs by the likelihood of that occupation being automated – here are results from two studies have show similar trends</a:t>
            </a:r>
          </a:p>
          <a:p>
            <a:r>
              <a:rPr lang="en-US" dirty="0"/>
              <a:t>High potential of automation/job loss in farming/production</a:t>
            </a:r>
          </a:p>
          <a:p>
            <a:r>
              <a:rPr lang="en-US" dirty="0"/>
              <a:t>Lower risk in education, healthcare, engineering, computer, legal, etc. – high skill, high income jobs.</a:t>
            </a:r>
          </a:p>
        </p:txBody>
      </p:sp>
      <p:sp>
        <p:nvSpPr>
          <p:cNvPr id="4" name="Slide Number Placeholder 3"/>
          <p:cNvSpPr>
            <a:spLocks noGrp="1"/>
          </p:cNvSpPr>
          <p:nvPr>
            <p:ph type="sldNum" sz="quarter" idx="5"/>
          </p:nvPr>
        </p:nvSpPr>
        <p:spPr/>
        <p:txBody>
          <a:bodyPr/>
          <a:lstStyle/>
          <a:p>
            <a:fld id="{9821CC41-75CC-425F-A35A-EDD9929DBA8F}" type="slidenum">
              <a:rPr lang="en-US" smtClean="0"/>
              <a:t>21</a:t>
            </a:fld>
            <a:endParaRPr lang="en-US"/>
          </a:p>
        </p:txBody>
      </p:sp>
    </p:spTree>
    <p:extLst>
      <p:ext uri="{BB962C8B-B14F-4D97-AF65-F5344CB8AC3E}">
        <p14:creationId xmlns:p14="http://schemas.microsoft.com/office/powerpoint/2010/main" val="881202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Funding in California is tied to accurate measurement of GHG emissions. A big piece of emissions is work-related travel (longer average distance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lot of studies on telecommuting but not many recent ones, especially ones based on localized data in the SCAG region.</a:t>
            </a:r>
          </a:p>
          <a:p>
            <a:endParaRPr lang="en-US" dirty="0"/>
          </a:p>
          <a:p>
            <a:r>
              <a:rPr lang="en-US" dirty="0"/>
              <a:t>Factors unique to SCAG:</a:t>
            </a:r>
          </a:p>
          <a:p>
            <a:pPr lvl="1"/>
            <a:r>
              <a:rPr lang="en-US" dirty="0"/>
              <a:t>Long commute trips , most congested region nationwide</a:t>
            </a:r>
          </a:p>
          <a:p>
            <a:pPr lvl="1"/>
            <a:r>
              <a:rPr lang="en-US" dirty="0"/>
              <a:t>Higher-income jobs/industries, multiple activity centers</a:t>
            </a:r>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SCAG has been looking at teleworking for a long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Telecommuting/work from home is input to SCAG’s ABM and off-model GHG reduction strategy evaluation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What SCAG has done in the past: 2016 ACS: ~ 5-6% of workers </a:t>
            </a:r>
            <a:r>
              <a:rPr lang="en-US" dirty="0"/>
              <a:t>Then use past trends to project future shares</a:t>
            </a:r>
          </a:p>
          <a:p>
            <a:endParaRPr lang="en-US" b="1" dirty="0"/>
          </a:p>
          <a:p>
            <a:endParaRPr lang="en-US" dirty="0"/>
          </a:p>
        </p:txBody>
      </p:sp>
      <p:sp>
        <p:nvSpPr>
          <p:cNvPr id="4" name="Slide Number Placeholder 3"/>
          <p:cNvSpPr>
            <a:spLocks noGrp="1"/>
          </p:cNvSpPr>
          <p:nvPr>
            <p:ph type="sldNum" sz="quarter" idx="5"/>
          </p:nvPr>
        </p:nvSpPr>
        <p:spPr/>
        <p:txBody>
          <a:bodyPr/>
          <a:lstStyle/>
          <a:p>
            <a:fld id="{AE2B0A10-6CCD-44B8-ADDC-B8A3B3A8A373}" type="slidenum">
              <a:rPr lang="en-US" smtClean="0"/>
              <a:pPr/>
              <a:t>2</a:t>
            </a:fld>
            <a:endParaRPr lang="en-US"/>
          </a:p>
        </p:txBody>
      </p:sp>
    </p:spTree>
    <p:extLst>
      <p:ext uri="{BB962C8B-B14F-4D97-AF65-F5344CB8AC3E}">
        <p14:creationId xmlns:p14="http://schemas.microsoft.com/office/powerpoint/2010/main" val="1606872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here another study to show the variation </a:t>
            </a:r>
          </a:p>
        </p:txBody>
      </p:sp>
      <p:sp>
        <p:nvSpPr>
          <p:cNvPr id="4" name="Slide Number Placeholder 3"/>
          <p:cNvSpPr>
            <a:spLocks noGrp="1"/>
          </p:cNvSpPr>
          <p:nvPr>
            <p:ph type="sldNum" sz="quarter" idx="5"/>
          </p:nvPr>
        </p:nvSpPr>
        <p:spPr/>
        <p:txBody>
          <a:bodyPr/>
          <a:lstStyle/>
          <a:p>
            <a:fld id="{9821CC41-75CC-425F-A35A-EDD9929DBA8F}" type="slidenum">
              <a:rPr lang="en-US" smtClean="0"/>
              <a:t>22</a:t>
            </a:fld>
            <a:endParaRPr lang="en-US"/>
          </a:p>
        </p:txBody>
      </p:sp>
    </p:spTree>
    <p:extLst>
      <p:ext uri="{BB962C8B-B14F-4D97-AF65-F5344CB8AC3E}">
        <p14:creationId xmlns:p14="http://schemas.microsoft.com/office/powerpoint/2010/main" val="4241677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21CC41-75CC-425F-A35A-EDD9929DBA8F}" type="slidenum">
              <a:rPr lang="en-US" smtClean="0"/>
              <a:t>23</a:t>
            </a:fld>
            <a:endParaRPr lang="en-US"/>
          </a:p>
        </p:txBody>
      </p:sp>
    </p:spTree>
    <p:extLst>
      <p:ext uri="{BB962C8B-B14F-4D97-AF65-F5344CB8AC3E}">
        <p14:creationId xmlns:p14="http://schemas.microsoft.com/office/powerpoint/2010/main" val="1053276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2B0A10-6CCD-44B8-ADDC-B8A3B3A8A373}" type="slidenum">
              <a:rPr lang="en-US" smtClean="0"/>
              <a:pPr/>
              <a:t>24</a:t>
            </a:fld>
            <a:endParaRPr lang="en-US"/>
          </a:p>
        </p:txBody>
      </p:sp>
    </p:spTree>
    <p:extLst>
      <p:ext uri="{BB962C8B-B14F-4D97-AF65-F5344CB8AC3E}">
        <p14:creationId xmlns:p14="http://schemas.microsoft.com/office/powerpoint/2010/main" val="2552637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usually assume – ok, what happened in the past will continue into the future.</a:t>
            </a:r>
          </a:p>
          <a:p>
            <a:r>
              <a:rPr lang="en-US" dirty="0"/>
              <a:t>This what we did for SCAG for the future year baseline scenario, or “business as usual.”</a:t>
            </a:r>
          </a:p>
          <a:p>
            <a:endParaRPr lang="en-US" dirty="0"/>
          </a:p>
          <a:p>
            <a:r>
              <a:rPr lang="en-US" dirty="0"/>
              <a:t>What happens if it’s not “business as usual.”</a:t>
            </a:r>
          </a:p>
          <a:p>
            <a:endParaRPr lang="en-US" dirty="0"/>
          </a:p>
        </p:txBody>
      </p:sp>
      <p:sp>
        <p:nvSpPr>
          <p:cNvPr id="4" name="Slide Number Placeholder 3"/>
          <p:cNvSpPr>
            <a:spLocks noGrp="1"/>
          </p:cNvSpPr>
          <p:nvPr>
            <p:ph type="sldNum" sz="quarter" idx="5"/>
          </p:nvPr>
        </p:nvSpPr>
        <p:spPr/>
        <p:txBody>
          <a:bodyPr/>
          <a:lstStyle/>
          <a:p>
            <a:fld id="{AE2B0A10-6CCD-44B8-ADDC-B8A3B3A8A373}" type="slidenum">
              <a:rPr lang="en-US" smtClean="0"/>
              <a:pPr/>
              <a:t>3</a:t>
            </a:fld>
            <a:endParaRPr lang="en-US"/>
          </a:p>
        </p:txBody>
      </p:sp>
    </p:spTree>
    <p:extLst>
      <p:ext uri="{BB962C8B-B14F-4D97-AF65-F5344CB8AC3E}">
        <p14:creationId xmlns:p14="http://schemas.microsoft.com/office/powerpoint/2010/main" val="122386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New elements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coworking spaces – claim to bring workplaces closer to people, more sustainable commuting patterns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gig economy – app-based job opportunities, connecting people to jobs that are side gigs or freelancing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technology – automation of job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parts to this project:</a:t>
            </a:r>
          </a:p>
          <a:p>
            <a:pPr marL="228600" indent="-228600">
              <a:buFont typeface="+mj-lt"/>
              <a:buAutoNum type="arabicPeriod"/>
            </a:pPr>
            <a:r>
              <a:rPr lang="en-US" dirty="0"/>
              <a:t>A more rigorous analysis on those working from home, practical application for modeling and RTP</a:t>
            </a:r>
          </a:p>
          <a:p>
            <a:pPr marL="228600" indent="-228600">
              <a:buFont typeface="+mj-lt"/>
              <a:buAutoNum type="arabicPeriod"/>
            </a:pPr>
            <a:r>
              <a:rPr lang="en-US" dirty="0"/>
              <a:t>Exploratory research on how long-term structural changes in the nature of work might affect commuting</a:t>
            </a:r>
          </a:p>
          <a:p>
            <a:pPr marL="228600" indent="-228600">
              <a:buFont typeface="+mj-lt"/>
              <a:buAutoNum type="arabicPeriod"/>
            </a:pPr>
            <a:endParaRPr lang="en-US" dirty="0"/>
          </a:p>
          <a:p>
            <a:pPr marL="0" indent="0">
              <a:buFont typeface="+mj-lt"/>
              <a:buNone/>
            </a:pPr>
            <a:r>
              <a:rPr lang="en-US" dirty="0"/>
              <a:t>Picture credits:</a:t>
            </a:r>
          </a:p>
          <a:p>
            <a:pPr marL="0" indent="0">
              <a:buFont typeface="+mj-lt"/>
              <a:buNone/>
            </a:pPr>
            <a:r>
              <a:rPr lang="en-US" dirty="0"/>
              <a:t>Amazon pic: </a:t>
            </a:r>
            <a:r>
              <a:rPr lang="en-US" dirty="0">
                <a:hlinkClick r:id="rId3"/>
              </a:rPr>
              <a:t>https://www.nytimes.com/2017/09/10/technology/amazon-robots-workers.html</a:t>
            </a:r>
            <a:endParaRPr lang="en-US" dirty="0"/>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AE2B0A10-6CCD-44B8-ADDC-B8A3B3A8A373}" type="slidenum">
              <a:rPr lang="en-US" smtClean="0"/>
              <a:pPr/>
              <a:t>4</a:t>
            </a:fld>
            <a:endParaRPr lang="en-US"/>
          </a:p>
        </p:txBody>
      </p:sp>
    </p:spTree>
    <p:extLst>
      <p:ext uri="{BB962C8B-B14F-4D97-AF65-F5344CB8AC3E}">
        <p14:creationId xmlns:p14="http://schemas.microsoft.com/office/powerpoint/2010/main" val="227051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21CC41-75CC-425F-A35A-EDD9929DBA8F}" type="slidenum">
              <a:rPr lang="en-US" smtClean="0"/>
              <a:t>5</a:t>
            </a:fld>
            <a:endParaRPr lang="en-US"/>
          </a:p>
        </p:txBody>
      </p:sp>
    </p:spTree>
    <p:extLst>
      <p:ext uri="{BB962C8B-B14F-4D97-AF65-F5344CB8AC3E}">
        <p14:creationId xmlns:p14="http://schemas.microsoft.com/office/powerpoint/2010/main" val="2098093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Using multiple datasets to quantify number of teleworkers and their characteristics. Need clear definition to compare across data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Telecommuter definition:</a:t>
            </a:r>
            <a:r>
              <a:rPr lang="en-US" dirty="0"/>
              <a:t> workers with a regular workplace location but worked from home at least one day a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 worker definition</a:t>
            </a:r>
            <a:r>
              <a:rPr lang="en-US" dirty="0"/>
              <a:t>: workers with primary workplace location at home and work there full-time Monday – Friday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Telecommuters tend to be higher income. Home workers have low and high incomes (about 50% in home-based businesses). WFH Equivalents all 1.5-1.9%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Telecommute baseline estimates and trend analysis complicated by slightly different definitions.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Home workers. Estimates range from 5% to 15% depending on survey. ACS remains the best source. Roughly 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know about teleworkers, we wanted to see how these work arrangements impacted their VMT…..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Telecommuter definitions:</a:t>
            </a:r>
          </a:p>
          <a:p>
            <a:r>
              <a:rPr lang="en-US" b="1" dirty="0"/>
              <a:t>CHTS: </a:t>
            </a:r>
            <a:r>
              <a:rPr lang="en-US" dirty="0"/>
              <a:t>User-defined as 1) A worker with a fixed workplace location, has one job and works 30+ hours a week, but goes to that fixed workplace less than 5 days a week or 2) A worker has two jobs, both with fixed workplace location, and go to either location fewer than 5 days a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NHTS 2009: </a:t>
            </a:r>
            <a:r>
              <a:rPr lang="en-US" dirty="0"/>
              <a:t>If a person have the option of working at home and at least worked from home 1 day per week</a:t>
            </a:r>
          </a:p>
          <a:p>
            <a:r>
              <a:rPr lang="en-US" b="1" dirty="0"/>
              <a:t>NHTS 2017: </a:t>
            </a:r>
            <a:r>
              <a:rPr lang="en-US" dirty="0"/>
              <a:t>Partial teleworker were defined as non-home-workers who has a teleworking option and at least teleworked 1 day per week</a:t>
            </a:r>
          </a:p>
          <a:p>
            <a:endParaRPr lang="en-US" dirty="0"/>
          </a:p>
          <a:p>
            <a:r>
              <a:rPr lang="en-US" b="1" dirty="0"/>
              <a:t>Home worker definitions</a:t>
            </a:r>
            <a:r>
              <a:rPr lang="en-US" dirty="0"/>
              <a:t>:</a:t>
            </a:r>
          </a:p>
          <a:p>
            <a:r>
              <a:rPr lang="en-US" b="1" dirty="0"/>
              <a:t>ACS: </a:t>
            </a:r>
            <a:r>
              <a:rPr lang="en-US" b="0" dirty="0"/>
              <a:t>Those who reported working from home as their commute last week.</a:t>
            </a:r>
          </a:p>
          <a:p>
            <a:r>
              <a:rPr lang="en-US" b="1" dirty="0"/>
              <a:t>CHTS: </a:t>
            </a:r>
            <a:r>
              <a:rPr lang="en-US" dirty="0"/>
              <a:t>User-defined as 1)those who reported their primary work location as "Home", worked at home 5 days a week, reported working from "Monday through Friday", worked more than 30 hours a week; or 2) those with two or more jobs and the primary locations of both jobs are at home.</a:t>
            </a:r>
          </a:p>
          <a:p>
            <a:r>
              <a:rPr lang="en-US" b="1" dirty="0"/>
              <a:t>NHTS 2017: </a:t>
            </a:r>
            <a:r>
              <a:rPr lang="en-US" dirty="0"/>
              <a:t>Those who reported worked from home full-time or part-time</a:t>
            </a:r>
          </a:p>
          <a:p>
            <a:endParaRPr lang="en-US" dirty="0"/>
          </a:p>
          <a:p>
            <a:endParaRPr lang="en-US"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AE2B0A10-6CCD-44B8-ADDC-B8A3B3A8A373}" type="slidenum">
              <a:rPr lang="en-US" smtClean="0"/>
              <a:pPr/>
              <a:t>6</a:t>
            </a:fld>
            <a:endParaRPr lang="en-US"/>
          </a:p>
        </p:txBody>
      </p:sp>
    </p:spTree>
    <p:extLst>
      <p:ext uri="{BB962C8B-B14F-4D97-AF65-F5344CB8AC3E}">
        <p14:creationId xmlns:p14="http://schemas.microsoft.com/office/powerpoint/2010/main" val="1718120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CHTS and NHTS to look at VMT and the rebound effect. If they work from home, how much “other” travel are they doing instead.</a:t>
            </a:r>
          </a:p>
          <a:p>
            <a:pPr lvl="0"/>
            <a:endParaRPr lang="en-US" dirty="0"/>
          </a:p>
          <a:p>
            <a:pPr lvl="0"/>
            <a:r>
              <a:rPr lang="en-US" dirty="0"/>
              <a:t>From Lit Review: mixed bag, but most studies report about a 10-25% rebound for non-commute travel</a:t>
            </a:r>
          </a:p>
          <a:p>
            <a:endParaRPr lang="en-US" dirty="0"/>
          </a:p>
          <a:p>
            <a:r>
              <a:rPr lang="en-US" dirty="0"/>
              <a:t>What we found were similar patterns across both datasets.</a:t>
            </a:r>
          </a:p>
          <a:p>
            <a:endParaRPr lang="en-US" baseline="0" dirty="0"/>
          </a:p>
        </p:txBody>
      </p:sp>
      <p:sp>
        <p:nvSpPr>
          <p:cNvPr id="4" name="Slide Number Placeholder 3"/>
          <p:cNvSpPr>
            <a:spLocks noGrp="1"/>
          </p:cNvSpPr>
          <p:nvPr>
            <p:ph type="sldNum" sz="quarter" idx="10"/>
          </p:nvPr>
        </p:nvSpPr>
        <p:spPr/>
        <p:txBody>
          <a:bodyPr/>
          <a:lstStyle/>
          <a:p>
            <a:fld id="{0BD6CB2D-A6B5-40E5-B804-34572EE3B269}" type="slidenum">
              <a:rPr lang="en-US" smtClean="0"/>
              <a:t>7</a:t>
            </a:fld>
            <a:endParaRPr lang="en-US"/>
          </a:p>
        </p:txBody>
      </p:sp>
    </p:spTree>
    <p:extLst>
      <p:ext uri="{BB962C8B-B14F-4D97-AF65-F5344CB8AC3E}">
        <p14:creationId xmlns:p14="http://schemas.microsoft.com/office/powerpoint/2010/main" val="2439827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Workers who work from home:</a:t>
            </a:r>
          </a:p>
          <a:p>
            <a:pPr lvl="1"/>
            <a:r>
              <a:rPr lang="en-US" dirty="0"/>
              <a:t>1/3 to 1/2 are still making “work trips” </a:t>
            </a:r>
          </a:p>
          <a:p>
            <a:pPr lvl="1"/>
            <a:r>
              <a:rPr lang="en-US" dirty="0"/>
              <a:t>Work trips tend to be longer than those with commutes to a fixed workplace location.</a:t>
            </a:r>
          </a:p>
          <a:p>
            <a:endParaRPr lang="en-US" baseline="0" dirty="0"/>
          </a:p>
        </p:txBody>
      </p:sp>
      <p:sp>
        <p:nvSpPr>
          <p:cNvPr id="4" name="Slide Number Placeholder 3"/>
          <p:cNvSpPr>
            <a:spLocks noGrp="1"/>
          </p:cNvSpPr>
          <p:nvPr>
            <p:ph type="sldNum" sz="quarter" idx="10"/>
          </p:nvPr>
        </p:nvSpPr>
        <p:spPr/>
        <p:txBody>
          <a:bodyPr/>
          <a:lstStyle/>
          <a:p>
            <a:fld id="{0BD6CB2D-A6B5-40E5-B804-34572EE3B269}" type="slidenum">
              <a:rPr lang="en-US" smtClean="0"/>
              <a:t>8</a:t>
            </a:fld>
            <a:endParaRPr lang="en-US"/>
          </a:p>
        </p:txBody>
      </p:sp>
    </p:spTree>
    <p:extLst>
      <p:ext uri="{BB962C8B-B14F-4D97-AF65-F5344CB8AC3E}">
        <p14:creationId xmlns:p14="http://schemas.microsoft.com/office/powerpoint/2010/main" val="1564115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BD6CB2D-A6B5-40E5-B804-34572EE3B269}" type="slidenum">
              <a:rPr lang="en-US" smtClean="0"/>
              <a:t>9</a:t>
            </a:fld>
            <a:endParaRPr lang="en-US"/>
          </a:p>
        </p:txBody>
      </p:sp>
    </p:spTree>
    <p:extLst>
      <p:ext uri="{BB962C8B-B14F-4D97-AF65-F5344CB8AC3E}">
        <p14:creationId xmlns:p14="http://schemas.microsoft.com/office/powerpoint/2010/main" val="6957437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sp>
        <p:nvSpPr>
          <p:cNvPr id="34" name="Rectangle 33"/>
          <p:cNvSpPr/>
          <p:nvPr/>
        </p:nvSpPr>
        <p:spPr>
          <a:xfrm>
            <a:off x="1" y="0"/>
            <a:ext cx="12187767" cy="686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45"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0" y="3286126"/>
            <a:ext cx="12188420" cy="358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oup 45"/>
          <p:cNvGrpSpPr/>
          <p:nvPr/>
        </p:nvGrpSpPr>
        <p:grpSpPr>
          <a:xfrm>
            <a:off x="1095023" y="3288175"/>
            <a:ext cx="10957278" cy="3571406"/>
            <a:chOff x="-2552700" y="138113"/>
            <a:chExt cx="17291050" cy="5705860"/>
          </a:xfrm>
        </p:grpSpPr>
        <p:sp>
          <p:nvSpPr>
            <p:cNvPr id="40" name="Freeform 14"/>
            <p:cNvSpPr>
              <a:spLocks/>
            </p:cNvSpPr>
            <p:nvPr/>
          </p:nvSpPr>
          <p:spPr bwMode="auto">
            <a:xfrm>
              <a:off x="2298700" y="138113"/>
              <a:ext cx="6661150" cy="1433513"/>
            </a:xfrm>
            <a:custGeom>
              <a:avLst/>
              <a:gdLst>
                <a:gd name="T0" fmla="*/ 4196 w 4196"/>
                <a:gd name="T1" fmla="*/ 0 h 903"/>
                <a:gd name="T2" fmla="*/ 2870 w 4196"/>
                <a:gd name="T3" fmla="*/ 903 h 903"/>
                <a:gd name="T4" fmla="*/ 0 w 4196"/>
                <a:gd name="T5" fmla="*/ 903 h 903"/>
                <a:gd name="T6" fmla="*/ 1855 w 4196"/>
                <a:gd name="T7" fmla="*/ 0 h 903"/>
                <a:gd name="T8" fmla="*/ 4196 w 4196"/>
                <a:gd name="T9" fmla="*/ 0 h 903"/>
              </a:gdLst>
              <a:ahLst/>
              <a:cxnLst>
                <a:cxn ang="0">
                  <a:pos x="T0" y="T1"/>
                </a:cxn>
                <a:cxn ang="0">
                  <a:pos x="T2" y="T3"/>
                </a:cxn>
                <a:cxn ang="0">
                  <a:pos x="T4" y="T5"/>
                </a:cxn>
                <a:cxn ang="0">
                  <a:pos x="T6" y="T7"/>
                </a:cxn>
                <a:cxn ang="0">
                  <a:pos x="T8" y="T9"/>
                </a:cxn>
              </a:cxnLst>
              <a:rect l="0" t="0" r="r" b="b"/>
              <a:pathLst>
                <a:path w="4196" h="903">
                  <a:moveTo>
                    <a:pt x="4196" y="0"/>
                  </a:moveTo>
                  <a:lnTo>
                    <a:pt x="2870" y="903"/>
                  </a:lnTo>
                  <a:lnTo>
                    <a:pt x="0" y="903"/>
                  </a:lnTo>
                  <a:lnTo>
                    <a:pt x="1855" y="0"/>
                  </a:lnTo>
                  <a:lnTo>
                    <a:pt x="4196" y="0"/>
                  </a:lnTo>
                  <a:close/>
                </a:path>
              </a:pathLst>
            </a:custGeom>
            <a:solidFill>
              <a:srgbClr val="0199DD"/>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5"/>
            <p:cNvSpPr>
              <a:spLocks/>
            </p:cNvSpPr>
            <p:nvPr/>
          </p:nvSpPr>
          <p:spPr bwMode="auto">
            <a:xfrm>
              <a:off x="7298582" y="4283075"/>
              <a:ext cx="6077693" cy="1560898"/>
            </a:xfrm>
            <a:custGeom>
              <a:avLst/>
              <a:gdLst>
                <a:gd name="T0" fmla="*/ 0 w 4397"/>
                <a:gd name="T1" fmla="*/ 1538 h 1538"/>
                <a:gd name="T2" fmla="*/ 3591 w 4397"/>
                <a:gd name="T3" fmla="*/ 1538 h 1538"/>
                <a:gd name="T4" fmla="*/ 4397 w 4397"/>
                <a:gd name="T5" fmla="*/ 5 h 1538"/>
                <a:gd name="T6" fmla="*/ 1489 w 4397"/>
                <a:gd name="T7" fmla="*/ 0 h 1538"/>
                <a:gd name="T8" fmla="*/ 0 w 4397"/>
                <a:gd name="T9" fmla="*/ 1538 h 1538"/>
                <a:gd name="connsiteX0" fmla="*/ 0 w 10000"/>
                <a:gd name="connsiteY0" fmla="*/ 10000 h 10000"/>
                <a:gd name="connsiteX1" fmla="*/ 8167 w 10000"/>
                <a:gd name="connsiteY1" fmla="*/ 10000 h 10000"/>
                <a:gd name="connsiteX2" fmla="*/ 10000 w 10000"/>
                <a:gd name="connsiteY2" fmla="*/ 33 h 10000"/>
                <a:gd name="connsiteX3" fmla="*/ 3386 w 10000"/>
                <a:gd name="connsiteY3" fmla="*/ 0 h 10000"/>
                <a:gd name="connsiteX4" fmla="*/ 1293 w 10000"/>
                <a:gd name="connsiteY4" fmla="*/ 6393 h 10000"/>
                <a:gd name="connsiteX5" fmla="*/ 0 w 10000"/>
                <a:gd name="connsiteY5" fmla="*/ 10000 h 10000"/>
                <a:gd name="connsiteX0" fmla="*/ 0 w 10000"/>
                <a:gd name="connsiteY0" fmla="*/ 10000 h 10000"/>
                <a:gd name="connsiteX1" fmla="*/ 8167 w 10000"/>
                <a:gd name="connsiteY1" fmla="*/ 10000 h 10000"/>
                <a:gd name="connsiteX2" fmla="*/ 8796 w 10000"/>
                <a:gd name="connsiteY2" fmla="*/ 6393 h 10000"/>
                <a:gd name="connsiteX3" fmla="*/ 10000 w 10000"/>
                <a:gd name="connsiteY3" fmla="*/ 33 h 10000"/>
                <a:gd name="connsiteX4" fmla="*/ 3386 w 10000"/>
                <a:gd name="connsiteY4" fmla="*/ 0 h 10000"/>
                <a:gd name="connsiteX5" fmla="*/ 1293 w 10000"/>
                <a:gd name="connsiteY5" fmla="*/ 6393 h 10000"/>
                <a:gd name="connsiteX6" fmla="*/ 0 w 10000"/>
                <a:gd name="connsiteY6" fmla="*/ 10000 h 10000"/>
                <a:gd name="connsiteX0" fmla="*/ 0 w 10000"/>
                <a:gd name="connsiteY0" fmla="*/ 10000 h 10000"/>
                <a:gd name="connsiteX1" fmla="*/ 8796 w 10000"/>
                <a:gd name="connsiteY1" fmla="*/ 6393 h 10000"/>
                <a:gd name="connsiteX2" fmla="*/ 10000 w 10000"/>
                <a:gd name="connsiteY2" fmla="*/ 33 h 10000"/>
                <a:gd name="connsiteX3" fmla="*/ 3386 w 10000"/>
                <a:gd name="connsiteY3" fmla="*/ 0 h 10000"/>
                <a:gd name="connsiteX4" fmla="*/ 1293 w 10000"/>
                <a:gd name="connsiteY4" fmla="*/ 6393 h 10000"/>
                <a:gd name="connsiteX5" fmla="*/ 0 w 10000"/>
                <a:gd name="connsiteY5" fmla="*/ 10000 h 10000"/>
                <a:gd name="connsiteX0" fmla="*/ 0 w 8707"/>
                <a:gd name="connsiteY0" fmla="*/ 6393 h 6393"/>
                <a:gd name="connsiteX1" fmla="*/ 7503 w 8707"/>
                <a:gd name="connsiteY1" fmla="*/ 6393 h 6393"/>
                <a:gd name="connsiteX2" fmla="*/ 8707 w 8707"/>
                <a:gd name="connsiteY2" fmla="*/ 33 h 6393"/>
                <a:gd name="connsiteX3" fmla="*/ 2093 w 8707"/>
                <a:gd name="connsiteY3" fmla="*/ 0 h 6393"/>
                <a:gd name="connsiteX4" fmla="*/ 0 w 8707"/>
                <a:gd name="connsiteY4" fmla="*/ 6393 h 6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7" h="6393">
                  <a:moveTo>
                    <a:pt x="0" y="6393"/>
                  </a:moveTo>
                  <a:lnTo>
                    <a:pt x="7503" y="6393"/>
                  </a:lnTo>
                  <a:lnTo>
                    <a:pt x="8707" y="33"/>
                  </a:lnTo>
                  <a:lnTo>
                    <a:pt x="2093" y="0"/>
                  </a:lnTo>
                  <a:lnTo>
                    <a:pt x="0" y="6393"/>
                  </a:lnTo>
                  <a:close/>
                </a:path>
              </a:pathLst>
            </a:custGeom>
            <a:solidFill>
              <a:srgbClr val="0199DD"/>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7"/>
            <p:cNvSpPr>
              <a:spLocks/>
            </p:cNvSpPr>
            <p:nvPr/>
          </p:nvSpPr>
          <p:spPr bwMode="auto">
            <a:xfrm>
              <a:off x="-2552700" y="1752600"/>
              <a:ext cx="9159875" cy="2365375"/>
            </a:xfrm>
            <a:custGeom>
              <a:avLst/>
              <a:gdLst>
                <a:gd name="T0" fmla="*/ 5770 w 5770"/>
                <a:gd name="T1" fmla="*/ 0 h 1490"/>
                <a:gd name="T2" fmla="*/ 3593 w 5770"/>
                <a:gd name="T3" fmla="*/ 1485 h 1490"/>
                <a:gd name="T4" fmla="*/ 0 w 5770"/>
                <a:gd name="T5" fmla="*/ 1490 h 1490"/>
                <a:gd name="T6" fmla="*/ 2900 w 5770"/>
                <a:gd name="T7" fmla="*/ 0 h 1490"/>
                <a:gd name="T8" fmla="*/ 5770 w 5770"/>
                <a:gd name="T9" fmla="*/ 0 h 1490"/>
              </a:gdLst>
              <a:ahLst/>
              <a:cxnLst>
                <a:cxn ang="0">
                  <a:pos x="T0" y="T1"/>
                </a:cxn>
                <a:cxn ang="0">
                  <a:pos x="T2" y="T3"/>
                </a:cxn>
                <a:cxn ang="0">
                  <a:pos x="T4" y="T5"/>
                </a:cxn>
                <a:cxn ang="0">
                  <a:pos x="T6" y="T7"/>
                </a:cxn>
                <a:cxn ang="0">
                  <a:pos x="T8" y="T9"/>
                </a:cxn>
              </a:cxnLst>
              <a:rect l="0" t="0" r="r" b="b"/>
              <a:pathLst>
                <a:path w="5770" h="1490">
                  <a:moveTo>
                    <a:pt x="5770" y="0"/>
                  </a:moveTo>
                  <a:lnTo>
                    <a:pt x="3593" y="1485"/>
                  </a:lnTo>
                  <a:lnTo>
                    <a:pt x="0" y="1490"/>
                  </a:lnTo>
                  <a:lnTo>
                    <a:pt x="2900" y="0"/>
                  </a:lnTo>
                  <a:lnTo>
                    <a:pt x="5770" y="0"/>
                  </a:lnTo>
                  <a:close/>
                </a:path>
              </a:pathLst>
            </a:custGeom>
            <a:solidFill>
              <a:srgbClr val="0199DD"/>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8"/>
            <p:cNvSpPr>
              <a:spLocks/>
            </p:cNvSpPr>
            <p:nvPr/>
          </p:nvSpPr>
          <p:spPr bwMode="auto">
            <a:xfrm>
              <a:off x="8864600" y="1747838"/>
              <a:ext cx="5873750" cy="2366963"/>
            </a:xfrm>
            <a:custGeom>
              <a:avLst/>
              <a:gdLst>
                <a:gd name="T0" fmla="*/ 0 w 3700"/>
                <a:gd name="T1" fmla="*/ 1479 h 1491"/>
                <a:gd name="T2" fmla="*/ 2898 w 3700"/>
                <a:gd name="T3" fmla="*/ 1491 h 1491"/>
                <a:gd name="T4" fmla="*/ 3700 w 3700"/>
                <a:gd name="T5" fmla="*/ 0 h 1491"/>
                <a:gd name="T6" fmla="*/ 1419 w 3700"/>
                <a:gd name="T7" fmla="*/ 0 h 1491"/>
                <a:gd name="T8" fmla="*/ 0 w 3700"/>
                <a:gd name="T9" fmla="*/ 1479 h 1491"/>
              </a:gdLst>
              <a:ahLst/>
              <a:cxnLst>
                <a:cxn ang="0">
                  <a:pos x="T0" y="T1"/>
                </a:cxn>
                <a:cxn ang="0">
                  <a:pos x="T2" y="T3"/>
                </a:cxn>
                <a:cxn ang="0">
                  <a:pos x="T4" y="T5"/>
                </a:cxn>
                <a:cxn ang="0">
                  <a:pos x="T6" y="T7"/>
                </a:cxn>
                <a:cxn ang="0">
                  <a:pos x="T8" y="T9"/>
                </a:cxn>
              </a:cxnLst>
              <a:rect l="0" t="0" r="r" b="b"/>
              <a:pathLst>
                <a:path w="3700" h="1491">
                  <a:moveTo>
                    <a:pt x="0" y="1479"/>
                  </a:moveTo>
                  <a:lnTo>
                    <a:pt x="2898" y="1491"/>
                  </a:lnTo>
                  <a:lnTo>
                    <a:pt x="3700" y="0"/>
                  </a:lnTo>
                  <a:lnTo>
                    <a:pt x="1419" y="0"/>
                  </a:lnTo>
                  <a:lnTo>
                    <a:pt x="0" y="1479"/>
                  </a:lnTo>
                  <a:close/>
                </a:path>
              </a:pathLst>
            </a:custGeom>
            <a:solidFill>
              <a:srgbClr val="0199DD"/>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9"/>
            <p:cNvSpPr>
              <a:spLocks/>
            </p:cNvSpPr>
            <p:nvPr/>
          </p:nvSpPr>
          <p:spPr bwMode="auto">
            <a:xfrm>
              <a:off x="3487738" y="1747838"/>
              <a:ext cx="7362825" cy="2370138"/>
            </a:xfrm>
            <a:custGeom>
              <a:avLst/>
              <a:gdLst>
                <a:gd name="T0" fmla="*/ 2163 w 4638"/>
                <a:gd name="T1" fmla="*/ 3 h 1493"/>
                <a:gd name="T2" fmla="*/ 4638 w 4638"/>
                <a:gd name="T3" fmla="*/ 0 h 1493"/>
                <a:gd name="T4" fmla="*/ 3196 w 4638"/>
                <a:gd name="T5" fmla="*/ 1493 h 1493"/>
                <a:gd name="T6" fmla="*/ 0 w 4638"/>
                <a:gd name="T7" fmla="*/ 1488 h 1493"/>
                <a:gd name="T8" fmla="*/ 2163 w 4638"/>
                <a:gd name="T9" fmla="*/ 3 h 1493"/>
              </a:gdLst>
              <a:ahLst/>
              <a:cxnLst>
                <a:cxn ang="0">
                  <a:pos x="T0" y="T1"/>
                </a:cxn>
                <a:cxn ang="0">
                  <a:pos x="T2" y="T3"/>
                </a:cxn>
                <a:cxn ang="0">
                  <a:pos x="T4" y="T5"/>
                </a:cxn>
                <a:cxn ang="0">
                  <a:pos x="T6" y="T7"/>
                </a:cxn>
                <a:cxn ang="0">
                  <a:pos x="T8" y="T9"/>
                </a:cxn>
              </a:cxnLst>
              <a:rect l="0" t="0" r="r" b="b"/>
              <a:pathLst>
                <a:path w="4638" h="1493">
                  <a:moveTo>
                    <a:pt x="2163" y="3"/>
                  </a:moveTo>
                  <a:lnTo>
                    <a:pt x="4638" y="0"/>
                  </a:lnTo>
                  <a:lnTo>
                    <a:pt x="3196" y="1493"/>
                  </a:lnTo>
                  <a:lnTo>
                    <a:pt x="0" y="1488"/>
                  </a:lnTo>
                  <a:lnTo>
                    <a:pt x="2163" y="3"/>
                  </a:lnTo>
                  <a:close/>
                </a:path>
              </a:pathLst>
            </a:custGeom>
            <a:solidFill>
              <a:srgbClr val="0199DD"/>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6" name="Title 1"/>
          <p:cNvSpPr>
            <a:spLocks noGrp="1"/>
          </p:cNvSpPr>
          <p:nvPr>
            <p:ph type="ctrTitle"/>
          </p:nvPr>
        </p:nvSpPr>
        <p:spPr>
          <a:xfrm>
            <a:off x="584200" y="3286125"/>
            <a:ext cx="10083800" cy="1385888"/>
          </a:xfrm>
        </p:spPr>
        <p:txBody>
          <a:bodyPr anchor="b"/>
          <a:lstStyle>
            <a:lvl1pPr algn="l">
              <a:defRPr sz="4500">
                <a:solidFill>
                  <a:schemeClr val="bg1"/>
                </a:solidFill>
              </a:defRPr>
            </a:lvl1pPr>
          </a:lstStyle>
          <a:p>
            <a:r>
              <a:rPr lang="en-US"/>
              <a:t>Click to edit Master title style</a:t>
            </a:r>
            <a:endParaRPr lang="en-US" dirty="0"/>
          </a:p>
        </p:txBody>
      </p:sp>
      <p:sp>
        <p:nvSpPr>
          <p:cNvPr id="17" name="Subtitle 2"/>
          <p:cNvSpPr>
            <a:spLocks noGrp="1"/>
          </p:cNvSpPr>
          <p:nvPr>
            <p:ph type="subTitle" idx="1"/>
          </p:nvPr>
        </p:nvSpPr>
        <p:spPr>
          <a:xfrm>
            <a:off x="584200" y="4672013"/>
            <a:ext cx="9144000" cy="400050"/>
          </a:xfrm>
        </p:spPr>
        <p:txBody>
          <a:bodyPr>
            <a:noAutofit/>
          </a:bodyPr>
          <a:lstStyle>
            <a:lvl1pPr marL="0" indent="0" algn="l">
              <a:buNone/>
              <a:defRPr sz="2400" b="0" i="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8" name="Text Placeholder 7"/>
          <p:cNvSpPr>
            <a:spLocks noGrp="1"/>
          </p:cNvSpPr>
          <p:nvPr>
            <p:ph type="body" sz="quarter" idx="11" hasCustomPrompt="1"/>
          </p:nvPr>
        </p:nvSpPr>
        <p:spPr>
          <a:xfrm>
            <a:off x="584201" y="5461121"/>
            <a:ext cx="5139267" cy="751946"/>
          </a:xfrm>
        </p:spPr>
        <p:txBody>
          <a:bodyPr>
            <a:noAutofit/>
          </a:bodyPr>
          <a:lstStyle>
            <a:lvl1pPr marL="0" indent="0">
              <a:buNone/>
              <a:defRPr sz="1800" b="0" i="1">
                <a:solidFill>
                  <a:schemeClr val="bg1"/>
                </a:solidFill>
              </a:defRPr>
            </a:lvl1pPr>
          </a:lstStyle>
          <a:p>
            <a:pPr lvl="0"/>
            <a:r>
              <a:rPr lang="en-US" dirty="0"/>
              <a:t>Client name</a:t>
            </a:r>
          </a:p>
        </p:txBody>
      </p:sp>
      <p:sp>
        <p:nvSpPr>
          <p:cNvPr id="19" name="Text Placeholder 7"/>
          <p:cNvSpPr>
            <a:spLocks noGrp="1"/>
          </p:cNvSpPr>
          <p:nvPr>
            <p:ph type="body" sz="quarter" idx="13" hasCustomPrompt="1"/>
          </p:nvPr>
        </p:nvSpPr>
        <p:spPr>
          <a:xfrm>
            <a:off x="5870224" y="5884983"/>
            <a:ext cx="5305777" cy="431800"/>
          </a:xfrm>
        </p:spPr>
        <p:txBody>
          <a:bodyPr>
            <a:noAutofit/>
          </a:bodyPr>
          <a:lstStyle>
            <a:lvl1pPr marL="0" indent="0">
              <a:buNone/>
              <a:defRPr sz="1800" b="0" i="1">
                <a:solidFill>
                  <a:schemeClr val="bg1"/>
                </a:solidFill>
              </a:defRPr>
            </a:lvl1pPr>
          </a:lstStyle>
          <a:p>
            <a:pPr lvl="0"/>
            <a:r>
              <a:rPr lang="en-US" dirty="0"/>
              <a:t>Presenters name</a:t>
            </a:r>
          </a:p>
        </p:txBody>
      </p:sp>
      <p:sp>
        <p:nvSpPr>
          <p:cNvPr id="20" name="TextBox 19"/>
          <p:cNvSpPr txBox="1"/>
          <p:nvPr/>
        </p:nvSpPr>
        <p:spPr>
          <a:xfrm>
            <a:off x="5870223" y="5461121"/>
            <a:ext cx="5113867" cy="369332"/>
          </a:xfrm>
          <a:prstGeom prst="rect">
            <a:avLst/>
          </a:prstGeom>
          <a:noFill/>
        </p:spPr>
        <p:txBody>
          <a:bodyPr wrap="square" rtlCol="0">
            <a:spAutoFit/>
          </a:bodyPr>
          <a:lstStyle/>
          <a:p>
            <a:r>
              <a:rPr lang="en-US" sz="1800" b="0" i="1" kern="1200" dirty="0">
                <a:solidFill>
                  <a:schemeClr val="bg1"/>
                </a:solidFill>
                <a:latin typeface="+mn-lt"/>
                <a:ea typeface="+mn-ea"/>
                <a:cs typeface="+mn-cs"/>
              </a:rPr>
              <a:t>Cambridge Systematics, Inc.</a:t>
            </a:r>
          </a:p>
        </p:txBody>
      </p:sp>
      <p:sp>
        <p:nvSpPr>
          <p:cNvPr id="21" name="TextBox 20"/>
          <p:cNvSpPr txBox="1"/>
          <p:nvPr/>
        </p:nvSpPr>
        <p:spPr>
          <a:xfrm>
            <a:off x="584200" y="5168584"/>
            <a:ext cx="1957392" cy="307777"/>
          </a:xfrm>
          <a:prstGeom prst="rect">
            <a:avLst/>
          </a:prstGeom>
          <a:noFill/>
        </p:spPr>
        <p:txBody>
          <a:bodyPr wrap="square" rtlCol="0">
            <a:spAutoFit/>
          </a:bodyPr>
          <a:lstStyle/>
          <a:p>
            <a:r>
              <a:rPr lang="en-US" sz="1400" b="1" i="1" dirty="0">
                <a:solidFill>
                  <a:srgbClr val="BEDA83"/>
                </a:solidFill>
              </a:rPr>
              <a:t>presented to</a:t>
            </a:r>
          </a:p>
        </p:txBody>
      </p:sp>
      <p:sp>
        <p:nvSpPr>
          <p:cNvPr id="22" name="TextBox 21"/>
          <p:cNvSpPr txBox="1"/>
          <p:nvPr/>
        </p:nvSpPr>
        <p:spPr>
          <a:xfrm>
            <a:off x="5870223" y="5169431"/>
            <a:ext cx="2169160" cy="307777"/>
          </a:xfrm>
          <a:prstGeom prst="rect">
            <a:avLst/>
          </a:prstGeom>
          <a:noFill/>
        </p:spPr>
        <p:txBody>
          <a:bodyPr wrap="square" rtlCol="0">
            <a:spAutoFit/>
          </a:bodyPr>
          <a:lstStyle/>
          <a:p>
            <a:r>
              <a:rPr lang="en-US" sz="1400" b="1" i="1" dirty="0">
                <a:solidFill>
                  <a:srgbClr val="BEDA83"/>
                </a:solidFill>
              </a:rPr>
              <a:t>presented by</a:t>
            </a:r>
          </a:p>
        </p:txBody>
      </p:sp>
      <p:sp>
        <p:nvSpPr>
          <p:cNvPr id="23" name="Text Placeholder 7"/>
          <p:cNvSpPr>
            <a:spLocks noGrp="1"/>
          </p:cNvSpPr>
          <p:nvPr>
            <p:ph type="body" sz="quarter" idx="14" hasCustomPrompt="1"/>
          </p:nvPr>
        </p:nvSpPr>
        <p:spPr>
          <a:xfrm>
            <a:off x="584201" y="6508266"/>
            <a:ext cx="5139267" cy="349735"/>
          </a:xfrm>
        </p:spPr>
        <p:txBody>
          <a:bodyPr>
            <a:noAutofit/>
          </a:bodyPr>
          <a:lstStyle>
            <a:lvl1pPr marL="0" indent="0">
              <a:buNone/>
              <a:defRPr sz="1400" b="0" i="0">
                <a:solidFill>
                  <a:schemeClr val="bg1"/>
                </a:solidFill>
              </a:defRPr>
            </a:lvl1pPr>
          </a:lstStyle>
          <a:p>
            <a:pPr lvl="0"/>
            <a:r>
              <a:rPr lang="en-US" dirty="0"/>
              <a:t>Date</a:t>
            </a:r>
          </a:p>
        </p:txBody>
      </p:sp>
      <p:grpSp>
        <p:nvGrpSpPr>
          <p:cNvPr id="10" name="Group 9"/>
          <p:cNvGrpSpPr/>
          <p:nvPr/>
        </p:nvGrpSpPr>
        <p:grpSpPr>
          <a:xfrm>
            <a:off x="0" y="3278400"/>
            <a:ext cx="12192000" cy="109728"/>
            <a:chOff x="-833438" y="3360738"/>
            <a:chExt cx="10814051" cy="141288"/>
          </a:xfrm>
        </p:grpSpPr>
        <p:sp>
          <p:nvSpPr>
            <p:cNvPr id="5" name="AutoShape 3"/>
            <p:cNvSpPr>
              <a:spLocks noChangeAspect="1" noChangeArrowheads="1" noTextEdit="1"/>
            </p:cNvSpPr>
            <p:nvPr/>
          </p:nvSpPr>
          <p:spPr bwMode="auto">
            <a:xfrm>
              <a:off x="-833438" y="3360738"/>
              <a:ext cx="10810876"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 name="Rectangle 5"/>
            <p:cNvSpPr>
              <a:spLocks noChangeArrowheads="1"/>
            </p:cNvSpPr>
            <p:nvPr/>
          </p:nvSpPr>
          <p:spPr bwMode="auto">
            <a:xfrm>
              <a:off x="-830263" y="3360738"/>
              <a:ext cx="2703513" cy="141288"/>
            </a:xfrm>
            <a:prstGeom prst="rect">
              <a:avLst/>
            </a:prstGeom>
            <a:solidFill>
              <a:srgbClr val="98C3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 name="Rectangle 6"/>
            <p:cNvSpPr>
              <a:spLocks noChangeArrowheads="1"/>
            </p:cNvSpPr>
            <p:nvPr/>
          </p:nvSpPr>
          <p:spPr bwMode="auto">
            <a:xfrm>
              <a:off x="7275513" y="3360738"/>
              <a:ext cx="2705100" cy="141288"/>
            </a:xfrm>
            <a:prstGeom prst="rect">
              <a:avLst/>
            </a:prstGeom>
            <a:solidFill>
              <a:srgbClr val="6B7D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Rectangle 7"/>
            <p:cNvSpPr>
              <a:spLocks noChangeArrowheads="1"/>
            </p:cNvSpPr>
            <p:nvPr/>
          </p:nvSpPr>
          <p:spPr bwMode="auto">
            <a:xfrm>
              <a:off x="1873250" y="3360738"/>
              <a:ext cx="2701925" cy="141288"/>
            </a:xfrm>
            <a:prstGeom prst="rect">
              <a:avLst/>
            </a:prstGeom>
            <a:solidFill>
              <a:srgbClr val="27A6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Rectangle 8"/>
            <p:cNvSpPr>
              <a:spLocks noChangeArrowheads="1"/>
            </p:cNvSpPr>
            <p:nvPr/>
          </p:nvSpPr>
          <p:spPr bwMode="auto">
            <a:xfrm>
              <a:off x="4572000" y="3360738"/>
              <a:ext cx="2703513" cy="141288"/>
            </a:xfrm>
            <a:prstGeom prst="rect">
              <a:avLst/>
            </a:prstGeom>
            <a:solidFill>
              <a:srgbClr val="00BD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6" name="Freeform 14"/>
          <p:cNvSpPr>
            <a:spLocks/>
          </p:cNvSpPr>
          <p:nvPr/>
        </p:nvSpPr>
        <p:spPr bwMode="auto">
          <a:xfrm>
            <a:off x="5255683" y="5862638"/>
            <a:ext cx="5801784" cy="1522412"/>
          </a:xfrm>
          <a:custGeom>
            <a:avLst/>
            <a:gdLst>
              <a:gd name="T0" fmla="*/ 0 w 2741"/>
              <a:gd name="T1" fmla="*/ 959 h 959"/>
              <a:gd name="T2" fmla="*/ 2239 w 2741"/>
              <a:gd name="T3" fmla="*/ 959 h 959"/>
              <a:gd name="T4" fmla="*/ 2741 w 2741"/>
              <a:gd name="T5" fmla="*/ 2 h 959"/>
              <a:gd name="T6" fmla="*/ 929 w 2741"/>
              <a:gd name="T7" fmla="*/ 0 h 959"/>
            </a:gdLst>
            <a:ahLst/>
            <a:cxnLst>
              <a:cxn ang="0">
                <a:pos x="T0" y="T1"/>
              </a:cxn>
              <a:cxn ang="0">
                <a:pos x="T2" y="T3"/>
              </a:cxn>
              <a:cxn ang="0">
                <a:pos x="T4" y="T5"/>
              </a:cxn>
              <a:cxn ang="0">
                <a:pos x="T6" y="T7"/>
              </a:cxn>
            </a:cxnLst>
            <a:rect l="0" t="0" r="r" b="b"/>
            <a:pathLst>
              <a:path w="2741" h="959">
                <a:moveTo>
                  <a:pt x="0" y="959"/>
                </a:moveTo>
                <a:lnTo>
                  <a:pt x="2239" y="959"/>
                </a:lnTo>
                <a:lnTo>
                  <a:pt x="2741" y="2"/>
                </a:lnTo>
                <a:lnTo>
                  <a:pt x="9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7360" y="355701"/>
            <a:ext cx="5303531" cy="2599949"/>
          </a:xfrm>
          <a:prstGeom prst="rect">
            <a:avLst/>
          </a:prstGeom>
        </p:spPr>
      </p:pic>
      <p:sp>
        <p:nvSpPr>
          <p:cNvPr id="42" name="Freeform 16"/>
          <p:cNvSpPr>
            <a:spLocks/>
          </p:cNvSpPr>
          <p:nvPr/>
        </p:nvSpPr>
        <p:spPr bwMode="auto">
          <a:xfrm>
            <a:off x="6396038" y="4283075"/>
            <a:ext cx="6980238" cy="2441575"/>
          </a:xfrm>
          <a:custGeom>
            <a:avLst/>
            <a:gdLst>
              <a:gd name="T0" fmla="*/ 0 w 4397"/>
              <a:gd name="T1" fmla="*/ 1538 h 1538"/>
              <a:gd name="T2" fmla="*/ 3591 w 4397"/>
              <a:gd name="T3" fmla="*/ 1538 h 1538"/>
              <a:gd name="T4" fmla="*/ 4397 w 4397"/>
              <a:gd name="T5" fmla="*/ 5 h 1538"/>
              <a:gd name="T6" fmla="*/ 1489 w 4397"/>
              <a:gd name="T7" fmla="*/ 0 h 1538"/>
            </a:gdLst>
            <a:ahLst/>
            <a:cxnLst>
              <a:cxn ang="0">
                <a:pos x="T0" y="T1"/>
              </a:cxn>
              <a:cxn ang="0">
                <a:pos x="T2" y="T3"/>
              </a:cxn>
              <a:cxn ang="0">
                <a:pos x="T4" y="T5"/>
              </a:cxn>
              <a:cxn ang="0">
                <a:pos x="T6" y="T7"/>
              </a:cxn>
            </a:cxnLst>
            <a:rect l="0" t="0" r="r" b="b"/>
            <a:pathLst>
              <a:path w="4397" h="1538">
                <a:moveTo>
                  <a:pt x="0" y="1538"/>
                </a:moveTo>
                <a:lnTo>
                  <a:pt x="3591" y="1538"/>
                </a:lnTo>
                <a:lnTo>
                  <a:pt x="4397" y="5"/>
                </a:lnTo>
                <a:lnTo>
                  <a:pt x="148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7182174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a:solidFill>
                  <a:schemeClr val="accent5"/>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8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p:nvSpPr>
        <p:spPr>
          <a:xfrm>
            <a:off x="838200" y="1323447"/>
            <a:ext cx="10515600" cy="45719"/>
          </a:xfrm>
          <a:prstGeom prst="rect">
            <a:avLst/>
          </a:prstGeom>
          <a:gradFill flip="none" rotWithShape="1">
            <a:gsLst>
              <a:gs pos="0">
                <a:srgbClr val="00BDD5"/>
              </a:gs>
              <a:gs pos="50000">
                <a:srgbClr val="98C31F"/>
              </a:gs>
              <a:gs pos="100000">
                <a:srgbClr val="27A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2" name="Group 11"/>
          <p:cNvGrpSpPr/>
          <p:nvPr/>
        </p:nvGrpSpPr>
        <p:grpSpPr>
          <a:xfrm>
            <a:off x="0" y="6780946"/>
            <a:ext cx="12192000" cy="88357"/>
            <a:chOff x="0" y="6631143"/>
            <a:chExt cx="9144000" cy="88357"/>
          </a:xfrm>
        </p:grpSpPr>
        <p:sp>
          <p:nvSpPr>
            <p:cNvPr id="13" name="Rectangle 12"/>
            <p:cNvSpPr>
              <a:spLocks noChangeArrowheads="1"/>
            </p:cNvSpPr>
            <p:nvPr/>
          </p:nvSpPr>
          <p:spPr bwMode="auto">
            <a:xfrm>
              <a:off x="0" y="6631143"/>
              <a:ext cx="1833995" cy="88357"/>
            </a:xfrm>
            <a:prstGeom prst="rect">
              <a:avLst/>
            </a:prstGeom>
            <a:solidFill>
              <a:srgbClr val="98C3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Rectangle 13"/>
            <p:cNvSpPr>
              <a:spLocks noChangeArrowheads="1"/>
            </p:cNvSpPr>
            <p:nvPr/>
          </p:nvSpPr>
          <p:spPr bwMode="auto">
            <a:xfrm>
              <a:off x="1828800" y="6631143"/>
              <a:ext cx="1833995" cy="88357"/>
            </a:xfrm>
            <a:prstGeom prst="rect">
              <a:avLst/>
            </a:prstGeom>
            <a:solidFill>
              <a:srgbClr val="27A670"/>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5" name="Rectangle 14"/>
            <p:cNvSpPr>
              <a:spLocks noChangeArrowheads="1"/>
            </p:cNvSpPr>
            <p:nvPr/>
          </p:nvSpPr>
          <p:spPr bwMode="auto">
            <a:xfrm>
              <a:off x="3657600" y="6631143"/>
              <a:ext cx="1833995" cy="88357"/>
            </a:xfrm>
            <a:prstGeom prst="rect">
              <a:avLst/>
            </a:prstGeom>
            <a:solidFill>
              <a:srgbClr val="00BDD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6" name="Rectangle 15"/>
            <p:cNvSpPr>
              <a:spLocks noChangeArrowheads="1"/>
            </p:cNvSpPr>
            <p:nvPr/>
          </p:nvSpPr>
          <p:spPr bwMode="auto">
            <a:xfrm>
              <a:off x="5486400" y="6631143"/>
              <a:ext cx="1833995" cy="88357"/>
            </a:xfrm>
            <a:prstGeom prst="rect">
              <a:avLst/>
            </a:prstGeom>
            <a:solidFill>
              <a:srgbClr val="0199DD"/>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7" name="Rectangle 16"/>
            <p:cNvSpPr>
              <a:spLocks noChangeArrowheads="1"/>
            </p:cNvSpPr>
            <p:nvPr/>
          </p:nvSpPr>
          <p:spPr bwMode="auto">
            <a:xfrm>
              <a:off x="7310005" y="6631143"/>
              <a:ext cx="1833995" cy="88357"/>
            </a:xfrm>
            <a:prstGeom prst="rect">
              <a:avLst/>
            </a:prstGeom>
            <a:solidFill>
              <a:srgbClr val="6B7DB7"/>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470399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66875"/>
            <a:ext cx="5156200" cy="4510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66875"/>
            <a:ext cx="5156200" cy="4510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p:cNvSpPr/>
          <p:nvPr/>
        </p:nvSpPr>
        <p:spPr>
          <a:xfrm>
            <a:off x="838200" y="1323447"/>
            <a:ext cx="10515600" cy="45719"/>
          </a:xfrm>
          <a:prstGeom prst="rect">
            <a:avLst/>
          </a:prstGeom>
          <a:gradFill flip="none" rotWithShape="1">
            <a:gsLst>
              <a:gs pos="0">
                <a:srgbClr val="00BDD5"/>
              </a:gs>
              <a:gs pos="50000">
                <a:srgbClr val="98C31F"/>
              </a:gs>
              <a:gs pos="100000">
                <a:srgbClr val="27A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4" name="Group 13"/>
          <p:cNvGrpSpPr/>
          <p:nvPr/>
        </p:nvGrpSpPr>
        <p:grpSpPr>
          <a:xfrm>
            <a:off x="0" y="6780946"/>
            <a:ext cx="12192000" cy="88357"/>
            <a:chOff x="0" y="6631143"/>
            <a:chExt cx="9144000" cy="88357"/>
          </a:xfrm>
        </p:grpSpPr>
        <p:sp>
          <p:nvSpPr>
            <p:cNvPr id="15" name="Rectangle 14"/>
            <p:cNvSpPr>
              <a:spLocks noChangeArrowheads="1"/>
            </p:cNvSpPr>
            <p:nvPr/>
          </p:nvSpPr>
          <p:spPr bwMode="auto">
            <a:xfrm>
              <a:off x="0" y="6631143"/>
              <a:ext cx="1833995" cy="88357"/>
            </a:xfrm>
            <a:prstGeom prst="rect">
              <a:avLst/>
            </a:prstGeom>
            <a:solidFill>
              <a:srgbClr val="98C3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Rectangle 15"/>
            <p:cNvSpPr>
              <a:spLocks noChangeArrowheads="1"/>
            </p:cNvSpPr>
            <p:nvPr/>
          </p:nvSpPr>
          <p:spPr bwMode="auto">
            <a:xfrm>
              <a:off x="1828800" y="6631143"/>
              <a:ext cx="1833995" cy="88357"/>
            </a:xfrm>
            <a:prstGeom prst="rect">
              <a:avLst/>
            </a:prstGeom>
            <a:solidFill>
              <a:srgbClr val="27A670"/>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7" name="Rectangle 16"/>
            <p:cNvSpPr>
              <a:spLocks noChangeArrowheads="1"/>
            </p:cNvSpPr>
            <p:nvPr/>
          </p:nvSpPr>
          <p:spPr bwMode="auto">
            <a:xfrm>
              <a:off x="3657600" y="6631143"/>
              <a:ext cx="1833995" cy="88357"/>
            </a:xfrm>
            <a:prstGeom prst="rect">
              <a:avLst/>
            </a:prstGeom>
            <a:solidFill>
              <a:srgbClr val="00BDD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8" name="Rectangle 17"/>
            <p:cNvSpPr>
              <a:spLocks noChangeArrowheads="1"/>
            </p:cNvSpPr>
            <p:nvPr/>
          </p:nvSpPr>
          <p:spPr bwMode="auto">
            <a:xfrm>
              <a:off x="5486400" y="6631143"/>
              <a:ext cx="1833995" cy="88357"/>
            </a:xfrm>
            <a:prstGeom prst="rect">
              <a:avLst/>
            </a:prstGeom>
            <a:solidFill>
              <a:srgbClr val="0199DD"/>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9" name="Rectangle 18"/>
            <p:cNvSpPr>
              <a:spLocks noChangeArrowheads="1"/>
            </p:cNvSpPr>
            <p:nvPr/>
          </p:nvSpPr>
          <p:spPr bwMode="auto">
            <a:xfrm>
              <a:off x="7310005" y="6631143"/>
              <a:ext cx="1833995" cy="88357"/>
            </a:xfrm>
            <a:prstGeom prst="rect">
              <a:avLst/>
            </a:prstGeom>
            <a:solidFill>
              <a:srgbClr val="6B7DB7"/>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80398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0" name="Rectangle 9"/>
          <p:cNvSpPr/>
          <p:nvPr/>
        </p:nvSpPr>
        <p:spPr>
          <a:xfrm>
            <a:off x="838200" y="1323447"/>
            <a:ext cx="10515600" cy="45719"/>
          </a:xfrm>
          <a:prstGeom prst="rect">
            <a:avLst/>
          </a:prstGeom>
          <a:gradFill flip="none" rotWithShape="1">
            <a:gsLst>
              <a:gs pos="0">
                <a:srgbClr val="00BDD5"/>
              </a:gs>
              <a:gs pos="50000">
                <a:srgbClr val="98C31F"/>
              </a:gs>
              <a:gs pos="100000">
                <a:srgbClr val="27A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1" name="Group 10"/>
          <p:cNvGrpSpPr/>
          <p:nvPr/>
        </p:nvGrpSpPr>
        <p:grpSpPr>
          <a:xfrm>
            <a:off x="0" y="6780946"/>
            <a:ext cx="12192000" cy="88357"/>
            <a:chOff x="0" y="6631143"/>
            <a:chExt cx="9144000" cy="88357"/>
          </a:xfrm>
        </p:grpSpPr>
        <p:sp>
          <p:nvSpPr>
            <p:cNvPr id="12" name="Rectangle 11"/>
            <p:cNvSpPr>
              <a:spLocks noChangeArrowheads="1"/>
            </p:cNvSpPr>
            <p:nvPr/>
          </p:nvSpPr>
          <p:spPr bwMode="auto">
            <a:xfrm>
              <a:off x="0" y="6631143"/>
              <a:ext cx="1833995" cy="88357"/>
            </a:xfrm>
            <a:prstGeom prst="rect">
              <a:avLst/>
            </a:prstGeom>
            <a:solidFill>
              <a:srgbClr val="98C3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Rectangle 12"/>
            <p:cNvSpPr>
              <a:spLocks noChangeArrowheads="1"/>
            </p:cNvSpPr>
            <p:nvPr/>
          </p:nvSpPr>
          <p:spPr bwMode="auto">
            <a:xfrm>
              <a:off x="1828800" y="6631143"/>
              <a:ext cx="1833995" cy="88357"/>
            </a:xfrm>
            <a:prstGeom prst="rect">
              <a:avLst/>
            </a:prstGeom>
            <a:solidFill>
              <a:srgbClr val="27A670"/>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4" name="Rectangle 13"/>
            <p:cNvSpPr>
              <a:spLocks noChangeArrowheads="1"/>
            </p:cNvSpPr>
            <p:nvPr/>
          </p:nvSpPr>
          <p:spPr bwMode="auto">
            <a:xfrm>
              <a:off x="3657600" y="6631143"/>
              <a:ext cx="1833995" cy="88357"/>
            </a:xfrm>
            <a:prstGeom prst="rect">
              <a:avLst/>
            </a:prstGeom>
            <a:solidFill>
              <a:srgbClr val="00BDD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5" name="Rectangle 14"/>
            <p:cNvSpPr>
              <a:spLocks noChangeArrowheads="1"/>
            </p:cNvSpPr>
            <p:nvPr/>
          </p:nvSpPr>
          <p:spPr bwMode="auto">
            <a:xfrm>
              <a:off x="5486400" y="6631143"/>
              <a:ext cx="1833995" cy="88357"/>
            </a:xfrm>
            <a:prstGeom prst="rect">
              <a:avLst/>
            </a:prstGeom>
            <a:solidFill>
              <a:srgbClr val="0199DD"/>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6" name="Rectangle 15"/>
            <p:cNvSpPr>
              <a:spLocks noChangeArrowheads="1"/>
            </p:cNvSpPr>
            <p:nvPr/>
          </p:nvSpPr>
          <p:spPr bwMode="auto">
            <a:xfrm>
              <a:off x="7310005" y="6631143"/>
              <a:ext cx="1833995" cy="88357"/>
            </a:xfrm>
            <a:prstGeom prst="rect">
              <a:avLst/>
            </a:prstGeom>
            <a:solidFill>
              <a:srgbClr val="6B7DB7"/>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48340279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95808" y="6490354"/>
            <a:ext cx="885952" cy="365125"/>
          </a:xfrm>
          <a:prstGeom prst="rect">
            <a:avLst/>
          </a:prstGeom>
        </p:spPr>
        <p:txBody>
          <a:bodyPr/>
          <a:lstStyle/>
          <a:p>
            <a:fld id="{5D3D9CD3-A248-45A8-BA68-05A7DDB03616}" type="slidenum">
              <a:rPr lang="en-US" smtClean="0"/>
              <a:t>‹#›</a:t>
            </a:fld>
            <a:endParaRPr lang="en-US"/>
          </a:p>
        </p:txBody>
      </p:sp>
      <p:grpSp>
        <p:nvGrpSpPr>
          <p:cNvPr id="11" name="Group 10"/>
          <p:cNvGrpSpPr/>
          <p:nvPr/>
        </p:nvGrpSpPr>
        <p:grpSpPr>
          <a:xfrm>
            <a:off x="0" y="6780946"/>
            <a:ext cx="12192000" cy="88357"/>
            <a:chOff x="0" y="6631143"/>
            <a:chExt cx="9144000" cy="88357"/>
          </a:xfrm>
        </p:grpSpPr>
        <p:sp>
          <p:nvSpPr>
            <p:cNvPr id="12" name="Rectangle 11"/>
            <p:cNvSpPr>
              <a:spLocks noChangeArrowheads="1"/>
            </p:cNvSpPr>
            <p:nvPr/>
          </p:nvSpPr>
          <p:spPr bwMode="auto">
            <a:xfrm>
              <a:off x="0" y="6631143"/>
              <a:ext cx="1833995" cy="88357"/>
            </a:xfrm>
            <a:prstGeom prst="rect">
              <a:avLst/>
            </a:prstGeom>
            <a:solidFill>
              <a:srgbClr val="98C3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Rectangle 12"/>
            <p:cNvSpPr>
              <a:spLocks noChangeArrowheads="1"/>
            </p:cNvSpPr>
            <p:nvPr/>
          </p:nvSpPr>
          <p:spPr bwMode="auto">
            <a:xfrm>
              <a:off x="1828800" y="6631143"/>
              <a:ext cx="1833995" cy="88357"/>
            </a:xfrm>
            <a:prstGeom prst="rect">
              <a:avLst/>
            </a:prstGeom>
            <a:solidFill>
              <a:srgbClr val="27A670"/>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4" name="Rectangle 13"/>
            <p:cNvSpPr>
              <a:spLocks noChangeArrowheads="1"/>
            </p:cNvSpPr>
            <p:nvPr/>
          </p:nvSpPr>
          <p:spPr bwMode="auto">
            <a:xfrm>
              <a:off x="3657600" y="6631143"/>
              <a:ext cx="1833995" cy="88357"/>
            </a:xfrm>
            <a:prstGeom prst="rect">
              <a:avLst/>
            </a:prstGeom>
            <a:solidFill>
              <a:srgbClr val="00BDD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5" name="Rectangle 14"/>
            <p:cNvSpPr>
              <a:spLocks noChangeArrowheads="1"/>
            </p:cNvSpPr>
            <p:nvPr/>
          </p:nvSpPr>
          <p:spPr bwMode="auto">
            <a:xfrm>
              <a:off x="5486400" y="6631143"/>
              <a:ext cx="1833995" cy="88357"/>
            </a:xfrm>
            <a:prstGeom prst="rect">
              <a:avLst/>
            </a:prstGeom>
            <a:solidFill>
              <a:srgbClr val="0199DD"/>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6" name="Rectangle 15"/>
            <p:cNvSpPr>
              <a:spLocks noChangeArrowheads="1"/>
            </p:cNvSpPr>
            <p:nvPr/>
          </p:nvSpPr>
          <p:spPr bwMode="auto">
            <a:xfrm>
              <a:off x="7310005" y="6631143"/>
              <a:ext cx="1833995" cy="88357"/>
            </a:xfrm>
            <a:prstGeom prst="rect">
              <a:avLst/>
            </a:prstGeom>
            <a:solidFill>
              <a:srgbClr val="6B7DB7"/>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665547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BB4D55-8035-42B2-B55D-42B705668A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2500" b="12500"/>
          <a:stretch/>
        </p:blipFill>
        <p:spPr>
          <a:xfrm>
            <a:off x="0" y="0"/>
            <a:ext cx="12192000" cy="6858000"/>
          </a:xfrm>
          <a:prstGeom prst="rect">
            <a:avLst/>
          </a:prstGeom>
        </p:spPr>
      </p:pic>
      <p:sp>
        <p:nvSpPr>
          <p:cNvPr id="5" name="Title 4"/>
          <p:cNvSpPr>
            <a:spLocks noGrp="1"/>
          </p:cNvSpPr>
          <p:nvPr>
            <p:ph type="title" hasCustomPrompt="1"/>
          </p:nvPr>
        </p:nvSpPr>
        <p:spPr>
          <a:xfrm>
            <a:off x="1051559" y="2747962"/>
            <a:ext cx="10579100" cy="1362075"/>
          </a:xfrm>
        </p:spPr>
        <p:txBody>
          <a:bodyPr anchor="ctr"/>
          <a:lstStyle>
            <a:lvl1pPr algn="r">
              <a:defRPr>
                <a:solidFill>
                  <a:schemeClr val="bg1"/>
                </a:solidFill>
              </a:defRPr>
            </a:lvl1pPr>
          </a:lstStyle>
          <a:p>
            <a:r>
              <a:rPr lang="en-US" dirty="0"/>
              <a:t>Click to edit Divider title style</a:t>
            </a:r>
          </a:p>
        </p:txBody>
      </p:sp>
    </p:spTree>
    <p:extLst>
      <p:ext uri="{BB962C8B-B14F-4D97-AF65-F5344CB8AC3E}">
        <p14:creationId xmlns:p14="http://schemas.microsoft.com/office/powerpoint/2010/main" val="3475029628"/>
      </p:ext>
    </p:extLst>
  </p:cSld>
  <p:clrMapOvr>
    <a:masterClrMapping/>
  </p:clrMapOvr>
  <p:transition>
    <p:fade/>
  </p:transition>
  <p:extLst>
    <p:ext uri="{DCECCB84-F9BA-43D5-87BE-67443E8EF086}">
      <p15:sldGuideLst xmlns:p15="http://schemas.microsoft.com/office/powerpoint/2012/main">
        <p15:guide id="1" orient="horz" userDrawn="1">
          <p15:clr>
            <a:srgbClr val="FBAE40"/>
          </p15:clr>
        </p15:guide>
        <p15:guide id="2" orient="horz" pos="43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9" cy="6857999"/>
          </a:xfrm>
          <a:prstGeom prst="rect">
            <a:avLst/>
          </a:prstGeom>
        </p:spPr>
      </p:pic>
      <p:sp>
        <p:nvSpPr>
          <p:cNvPr id="16" name="Title 1"/>
          <p:cNvSpPr>
            <a:spLocks noGrp="1"/>
          </p:cNvSpPr>
          <p:nvPr>
            <p:ph type="ctrTitle"/>
          </p:nvPr>
        </p:nvSpPr>
        <p:spPr>
          <a:xfrm>
            <a:off x="584200" y="2533689"/>
            <a:ext cx="11057193" cy="756685"/>
          </a:xfrm>
        </p:spPr>
        <p:txBody>
          <a:bodyPr anchor="b"/>
          <a:lstStyle>
            <a:lvl1pPr algn="l">
              <a:defRPr sz="4500">
                <a:solidFill>
                  <a:schemeClr val="accent5">
                    <a:lumMod val="75000"/>
                  </a:schemeClr>
                </a:solidFill>
              </a:defRPr>
            </a:lvl1pPr>
          </a:lstStyle>
          <a:p>
            <a:r>
              <a:rPr lang="en-US" dirty="0"/>
              <a:t>Click to edit Master title style</a:t>
            </a:r>
          </a:p>
        </p:txBody>
      </p:sp>
      <p:sp>
        <p:nvSpPr>
          <p:cNvPr id="17" name="Subtitle 2"/>
          <p:cNvSpPr>
            <a:spLocks noGrp="1"/>
          </p:cNvSpPr>
          <p:nvPr>
            <p:ph type="subTitle" idx="1"/>
          </p:nvPr>
        </p:nvSpPr>
        <p:spPr>
          <a:xfrm>
            <a:off x="584200" y="3458701"/>
            <a:ext cx="9144000" cy="400050"/>
          </a:xfrm>
        </p:spPr>
        <p:txBody>
          <a:bodyPr>
            <a:noAutofit/>
          </a:bodyPr>
          <a:lstStyle>
            <a:lvl1pPr marL="0" indent="0" algn="l">
              <a:buNone/>
              <a:defRPr sz="2400" b="0" i="1">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8" name="Text Placeholder 7"/>
          <p:cNvSpPr>
            <a:spLocks noGrp="1"/>
          </p:cNvSpPr>
          <p:nvPr>
            <p:ph type="body" sz="quarter" idx="11" hasCustomPrompt="1"/>
          </p:nvPr>
        </p:nvSpPr>
        <p:spPr>
          <a:xfrm>
            <a:off x="584201" y="4317007"/>
            <a:ext cx="3809520" cy="751946"/>
          </a:xfrm>
        </p:spPr>
        <p:txBody>
          <a:bodyPr>
            <a:noAutofit/>
          </a:bodyPr>
          <a:lstStyle>
            <a:lvl1pPr marL="0" indent="0">
              <a:buNone/>
              <a:defRPr sz="1800" b="0" i="1">
                <a:solidFill>
                  <a:schemeClr val="tx1"/>
                </a:solidFill>
              </a:defRPr>
            </a:lvl1pPr>
          </a:lstStyle>
          <a:p>
            <a:pPr lvl="0"/>
            <a:r>
              <a:rPr lang="en-US" dirty="0"/>
              <a:t>Client name</a:t>
            </a:r>
          </a:p>
        </p:txBody>
      </p:sp>
      <p:sp>
        <p:nvSpPr>
          <p:cNvPr id="20" name="TextBox 19"/>
          <p:cNvSpPr txBox="1"/>
          <p:nvPr/>
        </p:nvSpPr>
        <p:spPr>
          <a:xfrm>
            <a:off x="5119784" y="4295899"/>
            <a:ext cx="5620163" cy="369332"/>
          </a:xfrm>
          <a:prstGeom prst="rect">
            <a:avLst/>
          </a:prstGeom>
          <a:noFill/>
        </p:spPr>
        <p:txBody>
          <a:bodyPr wrap="square" rtlCol="0">
            <a:spAutoFit/>
          </a:bodyPr>
          <a:lstStyle/>
          <a:p>
            <a:r>
              <a:rPr lang="en-US" sz="1800" b="0" i="1" kern="1200" dirty="0">
                <a:solidFill>
                  <a:schemeClr val="tx1"/>
                </a:solidFill>
                <a:latin typeface="+mn-lt"/>
                <a:ea typeface="+mn-ea"/>
                <a:cs typeface="+mn-cs"/>
              </a:rPr>
              <a:t>Michelle Bina, Cambridge Systematics</a:t>
            </a:r>
          </a:p>
        </p:txBody>
      </p:sp>
      <p:sp>
        <p:nvSpPr>
          <p:cNvPr id="21" name="TextBox 20"/>
          <p:cNvSpPr txBox="1"/>
          <p:nvPr/>
        </p:nvSpPr>
        <p:spPr>
          <a:xfrm>
            <a:off x="584200" y="4024470"/>
            <a:ext cx="1957392" cy="307777"/>
          </a:xfrm>
          <a:prstGeom prst="rect">
            <a:avLst/>
          </a:prstGeom>
          <a:noFill/>
        </p:spPr>
        <p:txBody>
          <a:bodyPr wrap="square" rtlCol="0">
            <a:spAutoFit/>
          </a:bodyPr>
          <a:lstStyle/>
          <a:p>
            <a:r>
              <a:rPr lang="en-US" sz="1400" b="1" i="1" dirty="0">
                <a:solidFill>
                  <a:schemeClr val="tx1">
                    <a:lumMod val="50000"/>
                    <a:lumOff val="50000"/>
                  </a:schemeClr>
                </a:solidFill>
              </a:rPr>
              <a:t>presented to</a:t>
            </a:r>
          </a:p>
        </p:txBody>
      </p:sp>
      <p:sp>
        <p:nvSpPr>
          <p:cNvPr id="22" name="TextBox 21"/>
          <p:cNvSpPr txBox="1"/>
          <p:nvPr/>
        </p:nvSpPr>
        <p:spPr>
          <a:xfrm>
            <a:off x="5119784" y="4004209"/>
            <a:ext cx="2169160" cy="307777"/>
          </a:xfrm>
          <a:prstGeom prst="rect">
            <a:avLst/>
          </a:prstGeom>
          <a:noFill/>
        </p:spPr>
        <p:txBody>
          <a:bodyPr wrap="square" rtlCol="0">
            <a:spAutoFit/>
          </a:bodyPr>
          <a:lstStyle/>
          <a:p>
            <a:r>
              <a:rPr lang="en-US" sz="1400" b="1" i="1" dirty="0">
                <a:solidFill>
                  <a:schemeClr val="tx1">
                    <a:lumMod val="50000"/>
                    <a:lumOff val="50000"/>
                  </a:schemeClr>
                </a:solidFill>
              </a:rPr>
              <a:t>presented by</a:t>
            </a:r>
          </a:p>
        </p:txBody>
      </p:sp>
      <p:sp>
        <p:nvSpPr>
          <p:cNvPr id="23" name="Text Placeholder 7"/>
          <p:cNvSpPr>
            <a:spLocks noGrp="1"/>
          </p:cNvSpPr>
          <p:nvPr>
            <p:ph type="body" sz="quarter" idx="14" hasCustomPrompt="1"/>
          </p:nvPr>
        </p:nvSpPr>
        <p:spPr>
          <a:xfrm>
            <a:off x="584201" y="6371304"/>
            <a:ext cx="5139267" cy="486697"/>
          </a:xfrm>
        </p:spPr>
        <p:txBody>
          <a:bodyPr anchor="ctr">
            <a:noAutofit/>
          </a:bodyPr>
          <a:lstStyle>
            <a:lvl1pPr marL="0" indent="0">
              <a:buNone/>
              <a:defRPr sz="1400" b="0" i="0">
                <a:solidFill>
                  <a:schemeClr val="bg1"/>
                </a:solidFill>
              </a:defRPr>
            </a:lvl1pPr>
          </a:lstStyle>
          <a:p>
            <a:pPr lvl="0"/>
            <a:r>
              <a:rPr lang="en-US" dirty="0"/>
              <a:t>Date</a:t>
            </a:r>
          </a:p>
        </p:txBody>
      </p:sp>
      <p:sp>
        <p:nvSpPr>
          <p:cNvPr id="26" name="Freeform 14"/>
          <p:cNvSpPr>
            <a:spLocks/>
          </p:cNvSpPr>
          <p:nvPr/>
        </p:nvSpPr>
        <p:spPr bwMode="auto">
          <a:xfrm>
            <a:off x="5255683" y="5862638"/>
            <a:ext cx="5801784" cy="1522412"/>
          </a:xfrm>
          <a:custGeom>
            <a:avLst/>
            <a:gdLst>
              <a:gd name="T0" fmla="*/ 0 w 2741"/>
              <a:gd name="T1" fmla="*/ 959 h 959"/>
              <a:gd name="T2" fmla="*/ 2239 w 2741"/>
              <a:gd name="T3" fmla="*/ 959 h 959"/>
              <a:gd name="T4" fmla="*/ 2741 w 2741"/>
              <a:gd name="T5" fmla="*/ 2 h 959"/>
              <a:gd name="T6" fmla="*/ 929 w 2741"/>
              <a:gd name="T7" fmla="*/ 0 h 959"/>
            </a:gdLst>
            <a:ahLst/>
            <a:cxnLst>
              <a:cxn ang="0">
                <a:pos x="T0" y="T1"/>
              </a:cxn>
              <a:cxn ang="0">
                <a:pos x="T2" y="T3"/>
              </a:cxn>
              <a:cxn ang="0">
                <a:pos x="T4" y="T5"/>
              </a:cxn>
              <a:cxn ang="0">
                <a:pos x="T6" y="T7"/>
              </a:cxn>
            </a:cxnLst>
            <a:rect l="0" t="0" r="r" b="b"/>
            <a:pathLst>
              <a:path w="2741" h="959">
                <a:moveTo>
                  <a:pt x="0" y="959"/>
                </a:moveTo>
                <a:lnTo>
                  <a:pt x="2239" y="959"/>
                </a:lnTo>
                <a:lnTo>
                  <a:pt x="2741" y="2"/>
                </a:lnTo>
                <a:lnTo>
                  <a:pt x="9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2959" y="5294261"/>
            <a:ext cx="2048434" cy="1005927"/>
          </a:xfrm>
          <a:prstGeom prst="rect">
            <a:avLst/>
          </a:prstGeom>
        </p:spPr>
      </p:pic>
      <p:sp>
        <p:nvSpPr>
          <p:cNvPr id="12" name="TextBox 11">
            <a:extLst>
              <a:ext uri="{FF2B5EF4-FFF2-40B4-BE49-F238E27FC236}">
                <a16:creationId xmlns:a16="http://schemas.microsoft.com/office/drawing/2014/main" id="{F4272284-9BF4-4D9F-9BE3-C36CEBE49A90}"/>
              </a:ext>
            </a:extLst>
          </p:cNvPr>
          <p:cNvSpPr txBox="1"/>
          <p:nvPr userDrawn="1"/>
        </p:nvSpPr>
        <p:spPr>
          <a:xfrm>
            <a:off x="5063072" y="5129046"/>
            <a:ext cx="56201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kern="1200" dirty="0">
                <a:solidFill>
                  <a:schemeClr val="tx1"/>
                </a:solidFill>
                <a:latin typeface="+mn-lt"/>
                <a:ea typeface="+mn-ea"/>
                <a:cs typeface="+mn-cs"/>
              </a:rPr>
              <a:t>Jingjing Zang (CS)</a:t>
            </a:r>
          </a:p>
          <a:p>
            <a:r>
              <a:rPr lang="en-US" sz="1800" b="0" i="1" kern="1200" dirty="0">
                <a:solidFill>
                  <a:schemeClr val="tx1"/>
                </a:solidFill>
                <a:latin typeface="+mn-lt"/>
                <a:ea typeface="+mn-ea"/>
                <a:cs typeface="+mn-cs"/>
              </a:rPr>
              <a:t>Kevin Kane (SCAG)</a:t>
            </a:r>
          </a:p>
          <a:p>
            <a:r>
              <a:rPr lang="en-US" sz="1800" b="0" i="1" kern="1200" dirty="0">
                <a:solidFill>
                  <a:schemeClr val="tx1"/>
                </a:solidFill>
                <a:latin typeface="+mn-lt"/>
                <a:ea typeface="+mn-ea"/>
                <a:cs typeface="+mn-cs"/>
              </a:rPr>
              <a:t>Anurag Komanduri (CS)</a:t>
            </a:r>
          </a:p>
          <a:p>
            <a:r>
              <a:rPr lang="en-US" sz="1800" b="0" i="1" kern="1200" dirty="0">
                <a:solidFill>
                  <a:schemeClr val="tx1"/>
                </a:solidFill>
                <a:latin typeface="+mn-lt"/>
                <a:ea typeface="+mn-ea"/>
                <a:cs typeface="+mn-cs"/>
              </a:rPr>
              <a:t>Sneha Roy (CS)</a:t>
            </a:r>
          </a:p>
        </p:txBody>
      </p:sp>
      <p:sp>
        <p:nvSpPr>
          <p:cNvPr id="13" name="TextBox 12">
            <a:extLst>
              <a:ext uri="{FF2B5EF4-FFF2-40B4-BE49-F238E27FC236}">
                <a16:creationId xmlns:a16="http://schemas.microsoft.com/office/drawing/2014/main" id="{8C46165A-02CF-42CB-A5CF-E2062B6F2E49}"/>
              </a:ext>
            </a:extLst>
          </p:cNvPr>
          <p:cNvSpPr txBox="1"/>
          <p:nvPr userDrawn="1"/>
        </p:nvSpPr>
        <p:spPr>
          <a:xfrm>
            <a:off x="5063072" y="4837356"/>
            <a:ext cx="2169160" cy="307777"/>
          </a:xfrm>
          <a:prstGeom prst="rect">
            <a:avLst/>
          </a:prstGeom>
          <a:noFill/>
        </p:spPr>
        <p:txBody>
          <a:bodyPr wrap="square" rtlCol="0">
            <a:spAutoFit/>
          </a:bodyPr>
          <a:lstStyle/>
          <a:p>
            <a:r>
              <a:rPr lang="en-US" sz="1400" b="1" i="1" dirty="0">
                <a:solidFill>
                  <a:schemeClr val="tx1">
                    <a:lumMod val="50000"/>
                    <a:lumOff val="50000"/>
                  </a:schemeClr>
                </a:solidFill>
              </a:rPr>
              <a:t>co-authors</a:t>
            </a:r>
          </a:p>
        </p:txBody>
      </p:sp>
    </p:spTree>
    <p:extLst>
      <p:ext uri="{BB962C8B-B14F-4D97-AF65-F5344CB8AC3E}">
        <p14:creationId xmlns:p14="http://schemas.microsoft.com/office/powerpoint/2010/main" val="3225927909"/>
      </p:ext>
    </p:extLst>
  </p:cSld>
  <p:clrMapOvr>
    <a:overrideClrMapping bg1="lt1" tx1="dk1" bg2="lt2" tx2="dk2" accent1="accent1" accent2="accent2" accent3="accent3" accent4="accent4" accent5="accent5" accent6="accent6" hlink="hlink" folHlink="folHlink"/>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p:nvSpPr>
        <p:spPr>
          <a:xfrm>
            <a:off x="970384" y="1567543"/>
            <a:ext cx="10383416" cy="3231654"/>
          </a:xfrm>
          <a:prstGeom prst="rect">
            <a:avLst/>
          </a:prstGeom>
          <a:noFill/>
        </p:spPr>
        <p:txBody>
          <a:bodyPr wrap="square" rtlCol="0">
            <a:spAutoFit/>
          </a:bodyPr>
          <a:lstStyle/>
          <a:p>
            <a:pPr algn="ctr"/>
            <a:r>
              <a:rPr lang="en-US" sz="3600" dirty="0">
                <a:solidFill>
                  <a:prstClr val="black"/>
                </a:solidFill>
              </a:rPr>
              <a:t>Included in this template are 4 layouts.</a:t>
            </a:r>
          </a:p>
          <a:p>
            <a:pPr algn="ctr"/>
            <a:endParaRPr lang="en-US" sz="2800" dirty="0">
              <a:solidFill>
                <a:prstClr val="black"/>
              </a:solidFill>
            </a:endParaRPr>
          </a:p>
          <a:p>
            <a:pPr algn="ctr"/>
            <a:r>
              <a:rPr lang="en-US" sz="2800" dirty="0">
                <a:solidFill>
                  <a:prstClr val="black"/>
                </a:solidFill>
              </a:rPr>
              <a:t>To begin, select the desired look from the “Layouts” drop down next to the “New Slide” drop down.   </a:t>
            </a:r>
          </a:p>
          <a:p>
            <a:pPr algn="ctr"/>
            <a:endParaRPr lang="en-US" sz="2800" dirty="0">
              <a:solidFill>
                <a:prstClr val="black"/>
              </a:solidFill>
            </a:endParaRPr>
          </a:p>
          <a:p>
            <a:pPr algn="ctr"/>
            <a:r>
              <a:rPr lang="en-US" sz="2800" dirty="0">
                <a:solidFill>
                  <a:prstClr val="black"/>
                </a:solidFill>
              </a:rPr>
              <a:t>Each design is intended to be used independently, do not mix and match from the different looks.</a:t>
            </a:r>
          </a:p>
        </p:txBody>
      </p:sp>
    </p:spTree>
    <p:extLst>
      <p:ext uri="{BB962C8B-B14F-4D97-AF65-F5344CB8AC3E}">
        <p14:creationId xmlns:p14="http://schemas.microsoft.com/office/powerpoint/2010/main" val="2036452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11306" y="-22585"/>
            <a:ext cx="12214608" cy="6874235"/>
            <a:chOff x="-11306" y="-22585"/>
            <a:chExt cx="12214608" cy="6874235"/>
          </a:xfrm>
        </p:grpSpPr>
        <p:sp>
          <p:nvSpPr>
            <p:cNvPr id="10" name="Freeform 5"/>
            <p:cNvSpPr>
              <a:spLocks/>
            </p:cNvSpPr>
            <p:nvPr/>
          </p:nvSpPr>
          <p:spPr bwMode="auto">
            <a:xfrm>
              <a:off x="954972" y="-22585"/>
              <a:ext cx="6676128" cy="1303697"/>
            </a:xfrm>
            <a:custGeom>
              <a:avLst/>
              <a:gdLst>
                <a:gd name="T0" fmla="*/ 4462 w 4462"/>
                <a:gd name="T1" fmla="*/ 0 h 978"/>
                <a:gd name="T2" fmla="*/ 3054 w 4462"/>
                <a:gd name="T3" fmla="*/ 978 h 978"/>
                <a:gd name="T4" fmla="*/ 0 w 4462"/>
                <a:gd name="T5" fmla="*/ 978 h 978"/>
                <a:gd name="T6" fmla="*/ 1976 w 4462"/>
                <a:gd name="T7" fmla="*/ 0 h 978"/>
                <a:gd name="T8" fmla="*/ 4462 w 4462"/>
                <a:gd name="T9" fmla="*/ 0 h 978"/>
                <a:gd name="connsiteX0" fmla="*/ 10000 w 10000"/>
                <a:gd name="connsiteY0" fmla="*/ 0 h 10000"/>
                <a:gd name="connsiteX1" fmla="*/ 6844 w 10000"/>
                <a:gd name="connsiteY1" fmla="*/ 10000 h 10000"/>
                <a:gd name="connsiteX2" fmla="*/ 0 w 10000"/>
                <a:gd name="connsiteY2" fmla="*/ 10000 h 10000"/>
                <a:gd name="connsiteX3" fmla="*/ 3672 w 10000"/>
                <a:gd name="connsiteY3" fmla="*/ 1676 h 10000"/>
                <a:gd name="connsiteX4" fmla="*/ 4429 w 10000"/>
                <a:gd name="connsiteY4" fmla="*/ 0 h 10000"/>
                <a:gd name="connsiteX5" fmla="*/ 10000 w 10000"/>
                <a:gd name="connsiteY5" fmla="*/ 0 h 10000"/>
                <a:gd name="connsiteX0" fmla="*/ 10000 w 10000"/>
                <a:gd name="connsiteY0" fmla="*/ 0 h 10000"/>
                <a:gd name="connsiteX1" fmla="*/ 9425 w 10000"/>
                <a:gd name="connsiteY1" fmla="*/ 1603 h 10000"/>
                <a:gd name="connsiteX2" fmla="*/ 6844 w 10000"/>
                <a:gd name="connsiteY2" fmla="*/ 10000 h 10000"/>
                <a:gd name="connsiteX3" fmla="*/ 0 w 10000"/>
                <a:gd name="connsiteY3" fmla="*/ 10000 h 10000"/>
                <a:gd name="connsiteX4" fmla="*/ 3672 w 10000"/>
                <a:gd name="connsiteY4" fmla="*/ 1676 h 10000"/>
                <a:gd name="connsiteX5" fmla="*/ 4429 w 10000"/>
                <a:gd name="connsiteY5" fmla="*/ 0 h 10000"/>
                <a:gd name="connsiteX6" fmla="*/ 10000 w 10000"/>
                <a:gd name="connsiteY6" fmla="*/ 0 h 10000"/>
                <a:gd name="connsiteX0" fmla="*/ 4429 w 9425"/>
                <a:gd name="connsiteY0" fmla="*/ 0 h 10000"/>
                <a:gd name="connsiteX1" fmla="*/ 9425 w 9425"/>
                <a:gd name="connsiteY1" fmla="*/ 1603 h 10000"/>
                <a:gd name="connsiteX2" fmla="*/ 6844 w 9425"/>
                <a:gd name="connsiteY2" fmla="*/ 10000 h 10000"/>
                <a:gd name="connsiteX3" fmla="*/ 0 w 9425"/>
                <a:gd name="connsiteY3" fmla="*/ 10000 h 10000"/>
                <a:gd name="connsiteX4" fmla="*/ 3672 w 9425"/>
                <a:gd name="connsiteY4" fmla="*/ 1676 h 10000"/>
                <a:gd name="connsiteX5" fmla="*/ 4429 w 9425"/>
                <a:gd name="connsiteY5" fmla="*/ 0 h 10000"/>
                <a:gd name="connsiteX0" fmla="*/ 3896 w 10000"/>
                <a:gd name="connsiteY0" fmla="*/ 73 h 8397"/>
                <a:gd name="connsiteX1" fmla="*/ 10000 w 10000"/>
                <a:gd name="connsiteY1" fmla="*/ 0 h 8397"/>
                <a:gd name="connsiteX2" fmla="*/ 7262 w 10000"/>
                <a:gd name="connsiteY2" fmla="*/ 8397 h 8397"/>
                <a:gd name="connsiteX3" fmla="*/ 0 w 10000"/>
                <a:gd name="connsiteY3" fmla="*/ 8397 h 8397"/>
                <a:gd name="connsiteX4" fmla="*/ 3896 w 10000"/>
                <a:gd name="connsiteY4" fmla="*/ 73 h 8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8397">
                  <a:moveTo>
                    <a:pt x="3896" y="73"/>
                  </a:moveTo>
                  <a:lnTo>
                    <a:pt x="10000" y="0"/>
                  </a:lnTo>
                  <a:lnTo>
                    <a:pt x="7262" y="8397"/>
                  </a:lnTo>
                  <a:lnTo>
                    <a:pt x="0" y="8397"/>
                  </a:lnTo>
                  <a:lnTo>
                    <a:pt x="3896" y="73"/>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p:cNvSpPr>
            <p:nvPr/>
          </p:nvSpPr>
          <p:spPr bwMode="auto">
            <a:xfrm>
              <a:off x="5315835" y="4210050"/>
              <a:ext cx="6876091" cy="2641600"/>
            </a:xfrm>
            <a:custGeom>
              <a:avLst/>
              <a:gdLst>
                <a:gd name="T0" fmla="*/ 0 w 4674"/>
                <a:gd name="T1" fmla="*/ 1662 h 1664"/>
                <a:gd name="T2" fmla="*/ 3818 w 4674"/>
                <a:gd name="T3" fmla="*/ 1664 h 1664"/>
                <a:gd name="T4" fmla="*/ 4674 w 4674"/>
                <a:gd name="T5" fmla="*/ 7 h 1664"/>
                <a:gd name="T6" fmla="*/ 1583 w 4674"/>
                <a:gd name="T7" fmla="*/ 0 h 1664"/>
                <a:gd name="T8" fmla="*/ 0 w 4674"/>
                <a:gd name="T9" fmla="*/ 1662 h 1664"/>
                <a:gd name="connsiteX0" fmla="*/ 0 w 10000"/>
                <a:gd name="connsiteY0" fmla="*/ 9988 h 10000"/>
                <a:gd name="connsiteX1" fmla="*/ 8169 w 10000"/>
                <a:gd name="connsiteY1" fmla="*/ 10000 h 10000"/>
                <a:gd name="connsiteX2" fmla="*/ 10000 w 10000"/>
                <a:gd name="connsiteY2" fmla="*/ 42 h 10000"/>
                <a:gd name="connsiteX3" fmla="*/ 9267 w 10000"/>
                <a:gd name="connsiteY3" fmla="*/ 45 h 10000"/>
                <a:gd name="connsiteX4" fmla="*/ 3387 w 10000"/>
                <a:gd name="connsiteY4" fmla="*/ 0 h 10000"/>
                <a:gd name="connsiteX5" fmla="*/ 0 w 10000"/>
                <a:gd name="connsiteY5" fmla="*/ 9988 h 10000"/>
                <a:gd name="connsiteX0" fmla="*/ 0 w 10000"/>
                <a:gd name="connsiteY0" fmla="*/ 9988 h 10000"/>
                <a:gd name="connsiteX1" fmla="*/ 8169 w 10000"/>
                <a:gd name="connsiteY1" fmla="*/ 10000 h 10000"/>
                <a:gd name="connsiteX2" fmla="*/ 9267 w 10000"/>
                <a:gd name="connsiteY2" fmla="*/ 3934 h 10000"/>
                <a:gd name="connsiteX3" fmla="*/ 10000 w 10000"/>
                <a:gd name="connsiteY3" fmla="*/ 42 h 10000"/>
                <a:gd name="connsiteX4" fmla="*/ 9267 w 10000"/>
                <a:gd name="connsiteY4" fmla="*/ 45 h 10000"/>
                <a:gd name="connsiteX5" fmla="*/ 3387 w 10000"/>
                <a:gd name="connsiteY5" fmla="*/ 0 h 10000"/>
                <a:gd name="connsiteX6" fmla="*/ 0 w 10000"/>
                <a:gd name="connsiteY6" fmla="*/ 9988 h 10000"/>
                <a:gd name="connsiteX0" fmla="*/ 0 w 9267"/>
                <a:gd name="connsiteY0" fmla="*/ 9988 h 10000"/>
                <a:gd name="connsiteX1" fmla="*/ 8169 w 9267"/>
                <a:gd name="connsiteY1" fmla="*/ 10000 h 10000"/>
                <a:gd name="connsiteX2" fmla="*/ 9267 w 9267"/>
                <a:gd name="connsiteY2" fmla="*/ 3934 h 10000"/>
                <a:gd name="connsiteX3" fmla="*/ 9267 w 9267"/>
                <a:gd name="connsiteY3" fmla="*/ 45 h 10000"/>
                <a:gd name="connsiteX4" fmla="*/ 3387 w 9267"/>
                <a:gd name="connsiteY4" fmla="*/ 0 h 10000"/>
                <a:gd name="connsiteX5" fmla="*/ 0 w 9267"/>
                <a:gd name="connsiteY5" fmla="*/ 998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7" h="10000">
                  <a:moveTo>
                    <a:pt x="0" y="9988"/>
                  </a:moveTo>
                  <a:lnTo>
                    <a:pt x="8169" y="10000"/>
                  </a:lnTo>
                  <a:lnTo>
                    <a:pt x="9267" y="3934"/>
                  </a:lnTo>
                  <a:lnTo>
                    <a:pt x="9267" y="45"/>
                  </a:lnTo>
                  <a:lnTo>
                    <a:pt x="3387" y="0"/>
                  </a:lnTo>
                  <a:lnTo>
                    <a:pt x="0" y="9988"/>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p:nvSpPr>
          <p:spPr bwMode="auto">
            <a:xfrm>
              <a:off x="-11306" y="1473199"/>
              <a:ext cx="5549391" cy="2551117"/>
            </a:xfrm>
            <a:custGeom>
              <a:avLst/>
              <a:gdLst>
                <a:gd name="T0" fmla="*/ 6136 w 6136"/>
                <a:gd name="T1" fmla="*/ 0 h 1612"/>
                <a:gd name="T2" fmla="*/ 3822 w 6136"/>
                <a:gd name="T3" fmla="*/ 1607 h 1612"/>
                <a:gd name="T4" fmla="*/ 0 w 6136"/>
                <a:gd name="T5" fmla="*/ 1612 h 1612"/>
                <a:gd name="T6" fmla="*/ 3084 w 6136"/>
                <a:gd name="T7" fmla="*/ 0 h 1612"/>
                <a:gd name="T8" fmla="*/ 6136 w 6136"/>
                <a:gd name="T9" fmla="*/ 0 h 1612"/>
                <a:gd name="connsiteX0" fmla="*/ 10000 w 10000"/>
                <a:gd name="connsiteY0" fmla="*/ 0 h 10000"/>
                <a:gd name="connsiteX1" fmla="*/ 6229 w 10000"/>
                <a:gd name="connsiteY1" fmla="*/ 9969 h 10000"/>
                <a:gd name="connsiteX2" fmla="*/ 0 w 10000"/>
                <a:gd name="connsiteY2" fmla="*/ 10000 h 10000"/>
                <a:gd name="connsiteX3" fmla="*/ 4303 w 10000"/>
                <a:gd name="connsiteY3" fmla="*/ 1434 h 10000"/>
                <a:gd name="connsiteX4" fmla="*/ 5026 w 10000"/>
                <a:gd name="connsiteY4" fmla="*/ 0 h 10000"/>
                <a:gd name="connsiteX5" fmla="*/ 10000 w 10000"/>
                <a:gd name="connsiteY5" fmla="*/ 0 h 10000"/>
                <a:gd name="connsiteX0" fmla="*/ 10000 w 10000"/>
                <a:gd name="connsiteY0" fmla="*/ 0 h 10000"/>
                <a:gd name="connsiteX1" fmla="*/ 6229 w 10000"/>
                <a:gd name="connsiteY1" fmla="*/ 9969 h 10000"/>
                <a:gd name="connsiteX2" fmla="*/ 4303 w 10000"/>
                <a:gd name="connsiteY2" fmla="*/ 9948 h 10000"/>
                <a:gd name="connsiteX3" fmla="*/ 0 w 10000"/>
                <a:gd name="connsiteY3" fmla="*/ 10000 h 10000"/>
                <a:gd name="connsiteX4" fmla="*/ 4303 w 10000"/>
                <a:gd name="connsiteY4" fmla="*/ 1434 h 10000"/>
                <a:gd name="connsiteX5" fmla="*/ 5026 w 10000"/>
                <a:gd name="connsiteY5" fmla="*/ 0 h 10000"/>
                <a:gd name="connsiteX6" fmla="*/ 10000 w 10000"/>
                <a:gd name="connsiteY6" fmla="*/ 0 h 10000"/>
                <a:gd name="connsiteX0" fmla="*/ 5697 w 5697"/>
                <a:gd name="connsiteY0" fmla="*/ 0 h 9969"/>
                <a:gd name="connsiteX1" fmla="*/ 1926 w 5697"/>
                <a:gd name="connsiteY1" fmla="*/ 9969 h 9969"/>
                <a:gd name="connsiteX2" fmla="*/ 0 w 5697"/>
                <a:gd name="connsiteY2" fmla="*/ 9948 h 9969"/>
                <a:gd name="connsiteX3" fmla="*/ 0 w 5697"/>
                <a:gd name="connsiteY3" fmla="*/ 1434 h 9969"/>
                <a:gd name="connsiteX4" fmla="*/ 723 w 5697"/>
                <a:gd name="connsiteY4" fmla="*/ 0 h 9969"/>
                <a:gd name="connsiteX5" fmla="*/ 5697 w 5697"/>
                <a:gd name="connsiteY5" fmla="*/ 0 h 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7" h="9969">
                  <a:moveTo>
                    <a:pt x="5697" y="0"/>
                  </a:moveTo>
                  <a:lnTo>
                    <a:pt x="1926" y="9969"/>
                  </a:lnTo>
                  <a:lnTo>
                    <a:pt x="0" y="9948"/>
                  </a:lnTo>
                  <a:lnTo>
                    <a:pt x="0" y="1434"/>
                  </a:lnTo>
                  <a:lnTo>
                    <a:pt x="723" y="0"/>
                  </a:lnTo>
                  <a:lnTo>
                    <a:pt x="5697"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p:nvSpPr>
          <p:spPr bwMode="auto">
            <a:xfrm>
              <a:off x="7941560" y="1456205"/>
              <a:ext cx="4261742" cy="2552141"/>
            </a:xfrm>
            <a:custGeom>
              <a:avLst/>
              <a:gdLst>
                <a:gd name="T0" fmla="*/ 0 w 3934"/>
                <a:gd name="T1" fmla="*/ 1599 h 1612"/>
                <a:gd name="T2" fmla="*/ 3082 w 3934"/>
                <a:gd name="T3" fmla="*/ 1612 h 1612"/>
                <a:gd name="T4" fmla="*/ 3934 w 3934"/>
                <a:gd name="T5" fmla="*/ 0 h 1612"/>
                <a:gd name="T6" fmla="*/ 1508 w 3934"/>
                <a:gd name="T7" fmla="*/ 0 h 1612"/>
                <a:gd name="T8" fmla="*/ 0 w 3934"/>
                <a:gd name="T9" fmla="*/ 1599 h 1612"/>
                <a:gd name="connsiteX0" fmla="*/ 0 w 10000"/>
                <a:gd name="connsiteY0" fmla="*/ 9919 h 10000"/>
                <a:gd name="connsiteX1" fmla="*/ 6806 w 10000"/>
                <a:gd name="connsiteY1" fmla="*/ 9916 h 10000"/>
                <a:gd name="connsiteX2" fmla="*/ 7834 w 10000"/>
                <a:gd name="connsiteY2" fmla="*/ 10000 h 10000"/>
                <a:gd name="connsiteX3" fmla="*/ 10000 w 10000"/>
                <a:gd name="connsiteY3" fmla="*/ 0 h 10000"/>
                <a:gd name="connsiteX4" fmla="*/ 3833 w 10000"/>
                <a:gd name="connsiteY4" fmla="*/ 0 h 10000"/>
                <a:gd name="connsiteX5" fmla="*/ 0 w 10000"/>
                <a:gd name="connsiteY5" fmla="*/ 9919 h 10000"/>
                <a:gd name="connsiteX0" fmla="*/ 0 w 10000"/>
                <a:gd name="connsiteY0" fmla="*/ 9973 h 10054"/>
                <a:gd name="connsiteX1" fmla="*/ 6806 w 10000"/>
                <a:gd name="connsiteY1" fmla="*/ 9970 h 10054"/>
                <a:gd name="connsiteX2" fmla="*/ 7834 w 10000"/>
                <a:gd name="connsiteY2" fmla="*/ 10054 h 10054"/>
                <a:gd name="connsiteX3" fmla="*/ 10000 w 10000"/>
                <a:gd name="connsiteY3" fmla="*/ 54 h 10054"/>
                <a:gd name="connsiteX4" fmla="*/ 6824 w 10000"/>
                <a:gd name="connsiteY4" fmla="*/ 0 h 10054"/>
                <a:gd name="connsiteX5" fmla="*/ 3833 w 10000"/>
                <a:gd name="connsiteY5" fmla="*/ 54 h 10054"/>
                <a:gd name="connsiteX6" fmla="*/ 0 w 10000"/>
                <a:gd name="connsiteY6" fmla="*/ 9973 h 10054"/>
                <a:gd name="connsiteX0" fmla="*/ 0 w 10000"/>
                <a:gd name="connsiteY0" fmla="*/ 9973 h 9973"/>
                <a:gd name="connsiteX1" fmla="*/ 6806 w 10000"/>
                <a:gd name="connsiteY1" fmla="*/ 9970 h 9973"/>
                <a:gd name="connsiteX2" fmla="*/ 10000 w 10000"/>
                <a:gd name="connsiteY2" fmla="*/ 54 h 9973"/>
                <a:gd name="connsiteX3" fmla="*/ 6824 w 10000"/>
                <a:gd name="connsiteY3" fmla="*/ 0 h 9973"/>
                <a:gd name="connsiteX4" fmla="*/ 3833 w 10000"/>
                <a:gd name="connsiteY4" fmla="*/ 54 h 9973"/>
                <a:gd name="connsiteX5" fmla="*/ 0 w 10000"/>
                <a:gd name="connsiteY5" fmla="*/ 9973 h 9973"/>
                <a:gd name="connsiteX0" fmla="*/ 0 w 6824"/>
                <a:gd name="connsiteY0" fmla="*/ 10000 h 10000"/>
                <a:gd name="connsiteX1" fmla="*/ 6806 w 6824"/>
                <a:gd name="connsiteY1" fmla="*/ 9997 h 10000"/>
                <a:gd name="connsiteX2" fmla="*/ 6824 w 6824"/>
                <a:gd name="connsiteY2" fmla="*/ 0 h 10000"/>
                <a:gd name="connsiteX3" fmla="*/ 3833 w 6824"/>
                <a:gd name="connsiteY3" fmla="*/ 54 h 10000"/>
                <a:gd name="connsiteX4" fmla="*/ 0 w 6824"/>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4" h="10000">
                  <a:moveTo>
                    <a:pt x="0" y="10000"/>
                  </a:moveTo>
                  <a:lnTo>
                    <a:pt x="6806" y="9997"/>
                  </a:lnTo>
                  <a:cubicBezTo>
                    <a:pt x="6812" y="6665"/>
                    <a:pt x="6818" y="3332"/>
                    <a:pt x="6824" y="0"/>
                  </a:cubicBezTo>
                  <a:lnTo>
                    <a:pt x="3833" y="54"/>
                  </a:lnTo>
                  <a:lnTo>
                    <a:pt x="0" y="1000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p:nvSpPr>
          <p:spPr bwMode="auto">
            <a:xfrm>
              <a:off x="2224972" y="1470025"/>
              <a:ext cx="7827963" cy="2559050"/>
            </a:xfrm>
            <a:custGeom>
              <a:avLst/>
              <a:gdLst>
                <a:gd name="T0" fmla="*/ 2297 w 4931"/>
                <a:gd name="T1" fmla="*/ 2 h 1612"/>
                <a:gd name="T2" fmla="*/ 4931 w 4931"/>
                <a:gd name="T3" fmla="*/ 0 h 1612"/>
                <a:gd name="T4" fmla="*/ 3395 w 4931"/>
                <a:gd name="T5" fmla="*/ 1612 h 1612"/>
                <a:gd name="T6" fmla="*/ 0 w 4931"/>
                <a:gd name="T7" fmla="*/ 1609 h 1612"/>
                <a:gd name="T8" fmla="*/ 2297 w 4931"/>
                <a:gd name="T9" fmla="*/ 2 h 1612"/>
              </a:gdLst>
              <a:ahLst/>
              <a:cxnLst>
                <a:cxn ang="0">
                  <a:pos x="T0" y="T1"/>
                </a:cxn>
                <a:cxn ang="0">
                  <a:pos x="T2" y="T3"/>
                </a:cxn>
                <a:cxn ang="0">
                  <a:pos x="T4" y="T5"/>
                </a:cxn>
                <a:cxn ang="0">
                  <a:pos x="T6" y="T7"/>
                </a:cxn>
                <a:cxn ang="0">
                  <a:pos x="T8" y="T9"/>
                </a:cxn>
              </a:cxnLst>
              <a:rect l="0" t="0" r="r" b="b"/>
              <a:pathLst>
                <a:path w="4931" h="1612">
                  <a:moveTo>
                    <a:pt x="2297" y="2"/>
                  </a:moveTo>
                  <a:lnTo>
                    <a:pt x="4931" y="0"/>
                  </a:lnTo>
                  <a:lnTo>
                    <a:pt x="3395" y="1612"/>
                  </a:lnTo>
                  <a:lnTo>
                    <a:pt x="0" y="1609"/>
                  </a:lnTo>
                  <a:lnTo>
                    <a:pt x="2297" y="2"/>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838200" y="102659"/>
            <a:ext cx="10515600" cy="119274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676400"/>
            <a:ext cx="10515600" cy="45005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AutoShape 3"/>
          <p:cNvSpPr>
            <a:spLocks noChangeAspect="1" noChangeArrowheads="1" noTextEdit="1"/>
          </p:cNvSpPr>
          <p:nvPr/>
        </p:nvSpPr>
        <p:spPr bwMode="auto">
          <a:xfrm>
            <a:off x="1" y="5803727"/>
            <a:ext cx="12188420" cy="8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68114" y="6339013"/>
            <a:ext cx="2374397" cy="356617"/>
          </a:xfrm>
          <a:prstGeom prst="rect">
            <a:avLst/>
          </a:prstGeom>
        </p:spPr>
      </p:pic>
      <p:sp>
        <p:nvSpPr>
          <p:cNvPr id="13" name="Freeform 7"/>
          <p:cNvSpPr>
            <a:spLocks/>
          </p:cNvSpPr>
          <p:nvPr/>
        </p:nvSpPr>
        <p:spPr bwMode="auto">
          <a:xfrm>
            <a:off x="5056188" y="4210050"/>
            <a:ext cx="7419975" cy="2641600"/>
          </a:xfrm>
          <a:custGeom>
            <a:avLst/>
            <a:gdLst>
              <a:gd name="T0" fmla="*/ 0 w 4674"/>
              <a:gd name="T1" fmla="*/ 1662 h 1664"/>
              <a:gd name="T2" fmla="*/ 3818 w 4674"/>
              <a:gd name="T3" fmla="*/ 1664 h 1664"/>
              <a:gd name="T4" fmla="*/ 4674 w 4674"/>
              <a:gd name="T5" fmla="*/ 7 h 1664"/>
              <a:gd name="T6" fmla="*/ 1583 w 4674"/>
              <a:gd name="T7" fmla="*/ 0 h 1664"/>
            </a:gdLst>
            <a:ahLst/>
            <a:cxnLst>
              <a:cxn ang="0">
                <a:pos x="T0" y="T1"/>
              </a:cxn>
              <a:cxn ang="0">
                <a:pos x="T2" y="T3"/>
              </a:cxn>
              <a:cxn ang="0">
                <a:pos x="T4" y="T5"/>
              </a:cxn>
              <a:cxn ang="0">
                <a:pos x="T6" y="T7"/>
              </a:cxn>
            </a:cxnLst>
            <a:rect l="0" t="0" r="r" b="b"/>
            <a:pathLst>
              <a:path w="4674" h="1664">
                <a:moveTo>
                  <a:pt x="0" y="1662"/>
                </a:moveTo>
                <a:lnTo>
                  <a:pt x="3818" y="1664"/>
                </a:lnTo>
                <a:lnTo>
                  <a:pt x="4674" y="7"/>
                </a:lnTo>
                <a:lnTo>
                  <a:pt x="15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783698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0" r:id="rId7"/>
  </p:sldLayoutIdLst>
  <p:txStyles>
    <p:titleStyle>
      <a:lvl1pPr algn="l" defTabSz="914400" rtl="0" eaLnBrk="1" latinLnBrk="0" hangingPunct="1">
        <a:lnSpc>
          <a:spcPct val="90000"/>
        </a:lnSpc>
        <a:spcBef>
          <a:spcPct val="0"/>
        </a:spcBef>
        <a:buNone/>
        <a:defRPr sz="4400" b="0" i="0" u="none" kern="1200">
          <a:solidFill>
            <a:schemeClr val="accent5"/>
          </a:solidFill>
          <a:latin typeface="+mj-lt"/>
          <a:ea typeface="+mj-ea"/>
          <a:cs typeface="+mj-cs"/>
        </a:defRPr>
      </a:lvl1pPr>
    </p:titleStyle>
    <p:bodyStyle>
      <a:lvl1pPr marL="457200" indent="-457200" algn="l" defTabSz="914400" rtl="0" eaLnBrk="1" latinLnBrk="0" hangingPunct="1">
        <a:lnSpc>
          <a:spcPct val="90000"/>
        </a:lnSpc>
        <a:spcBef>
          <a:spcPts val="1000"/>
        </a:spcBef>
        <a:buFontTx/>
        <a:buBlip>
          <a:blip r:embed="rId10"/>
        </a:buBlip>
        <a:defRPr sz="2800" kern="1200">
          <a:solidFill>
            <a:srgbClr val="3E4D54"/>
          </a:solidFill>
          <a:latin typeface="+mn-lt"/>
          <a:ea typeface="+mn-ea"/>
          <a:cs typeface="+mn-cs"/>
        </a:defRPr>
      </a:lvl1pPr>
      <a:lvl2pPr marL="742950" marR="0" indent="-285750" algn="l" defTabSz="914400" rtl="0" eaLnBrk="1" fontAlgn="auto" latinLnBrk="0" hangingPunct="1">
        <a:lnSpc>
          <a:spcPct val="100000"/>
        </a:lnSpc>
        <a:spcBef>
          <a:spcPts val="600"/>
        </a:spcBef>
        <a:spcAft>
          <a:spcPts val="0"/>
        </a:spcAft>
        <a:buClr>
          <a:srgbClr val="25BED5"/>
        </a:buClr>
        <a:buSzTx/>
        <a:buFont typeface="Arial" pitchFamily="34" charset="0"/>
        <a:buChar char="»"/>
        <a:tabLst/>
        <a:defRPr sz="2400" kern="1200">
          <a:solidFill>
            <a:srgbClr val="3E4D54"/>
          </a:solidFill>
          <a:latin typeface="+mn-lt"/>
          <a:ea typeface="+mn-ea"/>
          <a:cs typeface="+mn-cs"/>
        </a:defRPr>
      </a:lvl2pPr>
      <a:lvl3pPr marL="1201738" indent="-287338" algn="l" defTabSz="914400" rtl="0" eaLnBrk="1" latinLnBrk="0" hangingPunct="1">
        <a:lnSpc>
          <a:spcPct val="90000"/>
        </a:lnSpc>
        <a:spcBef>
          <a:spcPts val="500"/>
        </a:spcBef>
        <a:buClr>
          <a:schemeClr val="accent6"/>
        </a:buClr>
        <a:buFont typeface="Wingdings" panose="05000000000000000000" pitchFamily="2" charset="2"/>
        <a:buChar char="§"/>
        <a:defRPr sz="2000" kern="1200">
          <a:solidFill>
            <a:srgbClr val="3E4D54"/>
          </a:solidFill>
          <a:latin typeface="+mn-lt"/>
          <a:ea typeface="+mn-ea"/>
          <a:cs typeface="+mn-cs"/>
        </a:defRPr>
      </a:lvl3pPr>
      <a:lvl4pPr marL="1490663" indent="-288925"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3E4D54"/>
          </a:solidFill>
          <a:latin typeface="+mn-lt"/>
          <a:ea typeface="+mn-ea"/>
          <a:cs typeface="+mn-cs"/>
        </a:defRPr>
      </a:lvl4pPr>
      <a:lvl5pPr marL="1770063" indent="-2794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rgbClr val="3E4D5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AD0108-2971-4A9A-93ED-BBCB490AF7A0}" type="datetimeFigureOut">
              <a:rPr lang="en-US" smtClean="0">
                <a:solidFill>
                  <a:prstClr val="black">
                    <a:tint val="75000"/>
                  </a:prstClr>
                </a:solidFill>
              </a:rPr>
              <a:pPr/>
              <a:t>6/1/2019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B9702C-8D24-458A-B1AA-5E62E3CA51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948418"/>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4682" y="3014656"/>
            <a:ext cx="11302998" cy="756685"/>
          </a:xfrm>
        </p:spPr>
        <p:txBody>
          <a:bodyPr>
            <a:noAutofit/>
          </a:bodyPr>
          <a:lstStyle/>
          <a:p>
            <a:r>
              <a:rPr lang="en-US" sz="4400" b="1" dirty="0"/>
              <a:t>Telework, Co-working, and Relocation: </a:t>
            </a:r>
            <a:br>
              <a:rPr lang="en-US" sz="3200" dirty="0"/>
            </a:br>
            <a:r>
              <a:rPr lang="en-US" sz="3000" dirty="0"/>
              <a:t>How Will Economic and Technological Changes Alter Work Trips</a:t>
            </a:r>
          </a:p>
        </p:txBody>
      </p:sp>
      <p:sp>
        <p:nvSpPr>
          <p:cNvPr id="4" name="Text Placeholder 3"/>
          <p:cNvSpPr>
            <a:spLocks noGrp="1"/>
          </p:cNvSpPr>
          <p:nvPr>
            <p:ph type="body" sz="quarter" idx="11"/>
          </p:nvPr>
        </p:nvSpPr>
        <p:spPr/>
        <p:txBody>
          <a:bodyPr/>
          <a:lstStyle/>
          <a:p>
            <a:r>
              <a:rPr lang="en-US" b="1" dirty="0"/>
              <a:t>TRB Planning Applications Conference</a:t>
            </a:r>
          </a:p>
        </p:txBody>
      </p:sp>
      <p:sp>
        <p:nvSpPr>
          <p:cNvPr id="6" name="Text Placeholder 5"/>
          <p:cNvSpPr>
            <a:spLocks noGrp="1"/>
          </p:cNvSpPr>
          <p:nvPr>
            <p:ph type="body" sz="quarter" idx="14"/>
          </p:nvPr>
        </p:nvSpPr>
        <p:spPr/>
        <p:txBody>
          <a:bodyPr/>
          <a:lstStyle/>
          <a:p>
            <a:r>
              <a:rPr lang="en-US" sz="1800" b="1" dirty="0"/>
              <a:t>June 4, 2019</a:t>
            </a:r>
          </a:p>
        </p:txBody>
      </p:sp>
      <p:pic>
        <p:nvPicPr>
          <p:cNvPr id="7" name="Picture 6">
            <a:extLst>
              <a:ext uri="{FF2B5EF4-FFF2-40B4-BE49-F238E27FC236}">
                <a16:creationId xmlns:a16="http://schemas.microsoft.com/office/drawing/2014/main" id="{EA4D263A-59D2-450C-8F02-1CE2E7CF5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81" y="5505727"/>
            <a:ext cx="2158046" cy="773920"/>
          </a:xfrm>
          <a:prstGeom prst="rect">
            <a:avLst/>
          </a:prstGeom>
        </p:spPr>
      </p:pic>
    </p:spTree>
    <p:extLst>
      <p:ext uri="{BB962C8B-B14F-4D97-AF65-F5344CB8AC3E}">
        <p14:creationId xmlns:p14="http://schemas.microsoft.com/office/powerpoint/2010/main" val="3561371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VMT Impacts</a:t>
            </a:r>
          </a:p>
        </p:txBody>
      </p:sp>
      <p:sp>
        <p:nvSpPr>
          <p:cNvPr id="7" name="Rectangle 1"/>
          <p:cNvSpPr>
            <a:spLocks noChangeArrowheads="1"/>
          </p:cNvSpPr>
          <p:nvPr/>
        </p:nvSpPr>
        <p:spPr bwMode="auto">
          <a:xfrm>
            <a:off x="2260600" y="3789760"/>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US" altLang="en-US" sz="1350">
                <a:latin typeface="Arial" panose="020B0604020202020204" pitchFamily="34" charset="0"/>
              </a:rPr>
            </a:br>
            <a:endParaRPr lang="en-US" altLang="en-US" sz="1350">
              <a:latin typeface="Arial" panose="020B0604020202020204" pitchFamily="34" charset="0"/>
            </a:endParaRPr>
          </a:p>
        </p:txBody>
      </p:sp>
      <p:sp>
        <p:nvSpPr>
          <p:cNvPr id="3" name="TextBox 2">
            <a:extLst>
              <a:ext uri="{FF2B5EF4-FFF2-40B4-BE49-F238E27FC236}">
                <a16:creationId xmlns:a16="http://schemas.microsoft.com/office/drawing/2014/main" id="{3418351F-D811-4BBE-9FC2-0FE8A3B3349B}"/>
              </a:ext>
            </a:extLst>
          </p:cNvPr>
          <p:cNvSpPr txBox="1"/>
          <p:nvPr/>
        </p:nvSpPr>
        <p:spPr>
          <a:xfrm>
            <a:off x="838200" y="5494338"/>
            <a:ext cx="10515600" cy="40011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rPr>
              <a:t>Telecommuters produce about the same VMT overall…</a:t>
            </a:r>
          </a:p>
        </p:txBody>
      </p:sp>
      <p:pic>
        <p:nvPicPr>
          <p:cNvPr id="5" name="Picture 4">
            <a:extLst>
              <a:ext uri="{FF2B5EF4-FFF2-40B4-BE49-F238E27FC236}">
                <a16:creationId xmlns:a16="http://schemas.microsoft.com/office/drawing/2014/main" id="{D36FE8A2-F0D2-47AE-B96B-35404C39A134}"/>
              </a:ext>
            </a:extLst>
          </p:cNvPr>
          <p:cNvPicPr>
            <a:picLocks noChangeAspect="1"/>
          </p:cNvPicPr>
          <p:nvPr/>
        </p:nvPicPr>
        <p:blipFill>
          <a:blip r:embed="rId3"/>
          <a:stretch>
            <a:fillRect/>
          </a:stretch>
        </p:blipFill>
        <p:spPr>
          <a:xfrm>
            <a:off x="838200" y="1570037"/>
            <a:ext cx="10515600" cy="3777489"/>
          </a:xfrm>
          <a:prstGeom prst="rect">
            <a:avLst/>
          </a:prstGeom>
          <a:solidFill>
            <a:schemeClr val="bg1"/>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27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VMT Impacts</a:t>
            </a:r>
          </a:p>
        </p:txBody>
      </p:sp>
      <p:sp>
        <p:nvSpPr>
          <p:cNvPr id="7" name="Rectangle 1"/>
          <p:cNvSpPr>
            <a:spLocks noChangeArrowheads="1"/>
          </p:cNvSpPr>
          <p:nvPr/>
        </p:nvSpPr>
        <p:spPr bwMode="auto">
          <a:xfrm>
            <a:off x="2260600" y="3789760"/>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US" altLang="en-US" sz="1350">
                <a:latin typeface="Arial" panose="020B0604020202020204" pitchFamily="34" charset="0"/>
              </a:rPr>
            </a:br>
            <a:endParaRPr lang="en-US" altLang="en-US" sz="1350">
              <a:latin typeface="Arial" panose="020B0604020202020204" pitchFamily="34" charset="0"/>
            </a:endParaRPr>
          </a:p>
        </p:txBody>
      </p:sp>
      <p:sp>
        <p:nvSpPr>
          <p:cNvPr id="3" name="TextBox 2">
            <a:extLst>
              <a:ext uri="{FF2B5EF4-FFF2-40B4-BE49-F238E27FC236}">
                <a16:creationId xmlns:a16="http://schemas.microsoft.com/office/drawing/2014/main" id="{3418351F-D811-4BBE-9FC2-0FE8A3B3349B}"/>
              </a:ext>
            </a:extLst>
          </p:cNvPr>
          <p:cNvSpPr txBox="1"/>
          <p:nvPr/>
        </p:nvSpPr>
        <p:spPr>
          <a:xfrm>
            <a:off x="838200" y="5494338"/>
            <a:ext cx="10515600" cy="40011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rPr>
              <a:t>…but not on the days they telecommute or work exclusively from home.</a:t>
            </a:r>
          </a:p>
        </p:txBody>
      </p:sp>
      <p:pic>
        <p:nvPicPr>
          <p:cNvPr id="5" name="Picture 4">
            <a:extLst>
              <a:ext uri="{FF2B5EF4-FFF2-40B4-BE49-F238E27FC236}">
                <a16:creationId xmlns:a16="http://schemas.microsoft.com/office/drawing/2014/main" id="{D0B93089-5726-4EF5-9CA2-EB2C883F375C}"/>
              </a:ext>
            </a:extLst>
          </p:cNvPr>
          <p:cNvPicPr>
            <a:picLocks noChangeAspect="1"/>
          </p:cNvPicPr>
          <p:nvPr/>
        </p:nvPicPr>
        <p:blipFill>
          <a:blip r:embed="rId3"/>
          <a:stretch>
            <a:fillRect/>
          </a:stretch>
        </p:blipFill>
        <p:spPr>
          <a:xfrm>
            <a:off x="838200" y="1570037"/>
            <a:ext cx="10515600" cy="3777489"/>
          </a:xfrm>
          <a:prstGeom prst="rect">
            <a:avLst/>
          </a:prstGeom>
          <a:solidFill>
            <a:schemeClr val="bg1"/>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928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Coworking Site Survey</a:t>
            </a:r>
          </a:p>
        </p:txBody>
      </p:sp>
    </p:spTree>
    <p:extLst>
      <p:ext uri="{BB962C8B-B14F-4D97-AF65-F5344CB8AC3E}">
        <p14:creationId xmlns:p14="http://schemas.microsoft.com/office/powerpoint/2010/main" val="259068232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a:br>
            <a:r>
              <a:rPr lang="en-US"/>
              <a:t>Coworking Spaces</a:t>
            </a:r>
            <a:endParaRPr lang="en-US" dirty="0"/>
          </a:p>
        </p:txBody>
      </p:sp>
      <p:sp>
        <p:nvSpPr>
          <p:cNvPr id="3" name="Content Placeholder 2"/>
          <p:cNvSpPr>
            <a:spLocks noGrp="1"/>
          </p:cNvSpPr>
          <p:nvPr>
            <p:ph idx="4294967295"/>
          </p:nvPr>
        </p:nvSpPr>
        <p:spPr>
          <a:xfrm>
            <a:off x="837782" y="1665824"/>
            <a:ext cx="3541713" cy="4495800"/>
          </a:xfr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solidFill>
              <a:schemeClr val="accent5"/>
            </a:solidFill>
          </a:ln>
          <a:effectLst>
            <a:outerShdw blurRad="50800" dist="38100" dir="2700000" algn="tl" rotWithShape="0">
              <a:prstClr val="black">
                <a:alpha val="40000"/>
              </a:prstClr>
            </a:outerShdw>
          </a:effectLst>
        </p:spPr>
        <p:txBody>
          <a:bodyPr lIns="274320" rIns="274320" anchor="ctr">
            <a:normAutofit/>
          </a:bodyPr>
          <a:lstStyle/>
          <a:p>
            <a:pPr marL="0" indent="0" algn="ctr">
              <a:buNone/>
            </a:pPr>
            <a:r>
              <a:rPr lang="en-US" sz="4800" b="1">
                <a:solidFill>
                  <a:schemeClr val="bg1"/>
                </a:solidFill>
                <a:effectLst>
                  <a:outerShdw blurRad="38100" dist="38100" dir="2700000" algn="tl">
                    <a:srgbClr val="000000">
                      <a:alpha val="43137"/>
                    </a:srgbClr>
                  </a:outerShdw>
                </a:effectLst>
              </a:rPr>
              <a:t>4%</a:t>
            </a:r>
            <a:r>
              <a:rPr lang="en-US" sz="3600" b="1">
                <a:solidFill>
                  <a:schemeClr val="bg1"/>
                </a:solidFill>
                <a:effectLst>
                  <a:outerShdw blurRad="38100" dist="38100" dir="2700000" algn="tl">
                    <a:srgbClr val="000000">
                      <a:alpha val="43137"/>
                    </a:srgbClr>
                  </a:outerShdw>
                </a:effectLst>
              </a:rPr>
              <a:t> of Americans have worked in a coworking site.</a:t>
            </a:r>
            <a:endParaRPr lang="en-US" sz="3600" b="1" dirty="0">
              <a:solidFill>
                <a:schemeClr val="bg1"/>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778D3C38-F129-46C3-986B-B5EBE690E55F}"/>
              </a:ext>
            </a:extLst>
          </p:cNvPr>
          <p:cNvPicPr>
            <a:picLocks noChangeAspect="1"/>
          </p:cNvPicPr>
          <p:nvPr/>
        </p:nvPicPr>
        <p:blipFill rotWithShape="1">
          <a:blip r:embed="rId3"/>
          <a:srcRect l="13996" t="20293" r="20865" b="1"/>
          <a:stretch/>
        </p:blipFill>
        <p:spPr>
          <a:xfrm>
            <a:off x="4379495" y="1676399"/>
            <a:ext cx="6974305" cy="4495385"/>
          </a:xfrm>
          <a:prstGeom prst="rect">
            <a:avLst/>
          </a:prstGeom>
          <a:ln>
            <a:solidFill>
              <a:schemeClr val="accent5"/>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668517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Work at a Coworking Site?</a:t>
            </a:r>
          </a:p>
        </p:txBody>
      </p:sp>
      <p:graphicFrame>
        <p:nvGraphicFramePr>
          <p:cNvPr id="4" name="Chart 3"/>
          <p:cNvGraphicFramePr>
            <a:graphicFrameLocks/>
          </p:cNvGraphicFramePr>
          <p:nvPr>
            <p:extLst>
              <p:ext uri="{D42A27DB-BD31-4B8C-83A1-F6EECF244321}">
                <p14:modId xmlns:p14="http://schemas.microsoft.com/office/powerpoint/2010/main" val="113178371"/>
              </p:ext>
            </p:extLst>
          </p:nvPr>
        </p:nvGraphicFramePr>
        <p:xfrm>
          <a:off x="1471862" y="1460699"/>
          <a:ext cx="5923547" cy="4603217"/>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CD16369D-566A-4C56-952F-9F39413FA619}"/>
              </a:ext>
            </a:extLst>
          </p:cNvPr>
          <p:cNvPicPr>
            <a:picLocks noChangeAspect="1"/>
          </p:cNvPicPr>
          <p:nvPr/>
        </p:nvPicPr>
        <p:blipFill rotWithShape="1">
          <a:blip r:embed="rId4"/>
          <a:srcRect b="2555"/>
          <a:stretch/>
        </p:blipFill>
        <p:spPr>
          <a:xfrm rot="5400000">
            <a:off x="6776787" y="2079322"/>
            <a:ext cx="4603218" cy="3365975"/>
          </a:xfrm>
          <a:prstGeom prst="rect">
            <a:avLst/>
          </a:prstGeom>
          <a:ln>
            <a:solidFill>
              <a:schemeClr val="accent5"/>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4413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the Alternative?</a:t>
            </a:r>
          </a:p>
        </p:txBody>
      </p:sp>
      <p:graphicFrame>
        <p:nvGraphicFramePr>
          <p:cNvPr id="7" name="Chart 6">
            <a:extLst>
              <a:ext uri="{FF2B5EF4-FFF2-40B4-BE49-F238E27FC236}">
                <a16:creationId xmlns:a16="http://schemas.microsoft.com/office/drawing/2014/main" id="{873FB285-D00E-4557-9CA1-607D8D3A8469}"/>
              </a:ext>
            </a:extLst>
          </p:cNvPr>
          <p:cNvGraphicFramePr>
            <a:graphicFrameLocks/>
          </p:cNvGraphicFramePr>
          <p:nvPr>
            <p:extLst>
              <p:ext uri="{D42A27DB-BD31-4B8C-83A1-F6EECF244321}">
                <p14:modId xmlns:p14="http://schemas.microsoft.com/office/powerpoint/2010/main" val="2526826810"/>
              </p:ext>
            </p:extLst>
          </p:nvPr>
        </p:nvGraphicFramePr>
        <p:xfrm>
          <a:off x="2649000" y="1450274"/>
          <a:ext cx="6894000" cy="49344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0167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Coworker Travel Behavior</a:t>
            </a:r>
          </a:p>
        </p:txBody>
      </p:sp>
      <p:graphicFrame>
        <p:nvGraphicFramePr>
          <p:cNvPr id="6" name="Chart 5">
            <a:extLst>
              <a:ext uri="{FF2B5EF4-FFF2-40B4-BE49-F238E27FC236}">
                <a16:creationId xmlns:a16="http://schemas.microsoft.com/office/drawing/2014/main" id="{84732FDC-62D7-4185-B9B5-C5C28AF87E4E}"/>
              </a:ext>
            </a:extLst>
          </p:cNvPr>
          <p:cNvGraphicFramePr>
            <a:graphicFrameLocks/>
          </p:cNvGraphicFramePr>
          <p:nvPr>
            <p:extLst>
              <p:ext uri="{D42A27DB-BD31-4B8C-83A1-F6EECF244321}">
                <p14:modId xmlns:p14="http://schemas.microsoft.com/office/powerpoint/2010/main" val="3649108510"/>
              </p:ext>
            </p:extLst>
          </p:nvPr>
        </p:nvGraphicFramePr>
        <p:xfrm>
          <a:off x="2445487" y="1807535"/>
          <a:ext cx="6177517" cy="33173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6493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5D0991-1493-412B-B1E1-351D8B32D8B2}"/>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The Future of Work</a:t>
            </a:r>
          </a:p>
        </p:txBody>
      </p:sp>
    </p:spTree>
    <p:extLst>
      <p:ext uri="{BB962C8B-B14F-4D97-AF65-F5344CB8AC3E}">
        <p14:creationId xmlns:p14="http://schemas.microsoft.com/office/powerpoint/2010/main" val="233362634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0920F6-2F2A-47E4-B76E-D9AC1C315F68}"/>
              </a:ext>
            </a:extLst>
          </p:cNvPr>
          <p:cNvSpPr>
            <a:spLocks noGrp="1"/>
          </p:cNvSpPr>
          <p:nvPr>
            <p:ph type="title"/>
          </p:nvPr>
        </p:nvSpPr>
        <p:spPr/>
        <p:txBody>
          <a:bodyPr/>
          <a:lstStyle/>
          <a:p>
            <a:r>
              <a:rPr lang="en-US" dirty="0"/>
              <a:t>Gig Economy</a:t>
            </a:r>
          </a:p>
        </p:txBody>
      </p:sp>
      <p:pic>
        <p:nvPicPr>
          <p:cNvPr id="6" name="Picture 5">
            <a:extLst>
              <a:ext uri="{FF2B5EF4-FFF2-40B4-BE49-F238E27FC236}">
                <a16:creationId xmlns:a16="http://schemas.microsoft.com/office/drawing/2014/main" id="{BACD6FF9-B19D-4700-B4EA-83CF02A8A44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0000" y="1559547"/>
            <a:ext cx="5286000" cy="4926680"/>
          </a:xfrm>
          <a:prstGeom prst="rect">
            <a:avLst/>
          </a:prstGeom>
          <a:noFill/>
          <a:ln>
            <a:noFill/>
          </a:ln>
        </p:spPr>
      </p:pic>
      <p:pic>
        <p:nvPicPr>
          <p:cNvPr id="4" name="Picture 3">
            <a:extLst>
              <a:ext uri="{FF2B5EF4-FFF2-40B4-BE49-F238E27FC236}">
                <a16:creationId xmlns:a16="http://schemas.microsoft.com/office/drawing/2014/main" id="{130CF81E-E36A-44D4-AE6A-558F0B7BD90B}"/>
              </a:ext>
            </a:extLst>
          </p:cNvPr>
          <p:cNvPicPr/>
          <p:nvPr/>
        </p:nvPicPr>
        <p:blipFill>
          <a:blip r:embed="rId4">
            <a:extLst>
              <a:ext uri="{28A0092B-C50C-407E-A947-70E740481C1C}">
                <a14:useLocalDpi xmlns:a14="http://schemas.microsoft.com/office/drawing/2010/main" val="0"/>
              </a:ext>
            </a:extLst>
          </a:blip>
          <a:stretch>
            <a:fillRect/>
          </a:stretch>
        </p:blipFill>
        <p:spPr>
          <a:xfrm>
            <a:off x="6668878" y="1559547"/>
            <a:ext cx="4310415" cy="4659206"/>
          </a:xfrm>
          <a:prstGeom prst="rect">
            <a:avLst/>
          </a:prstGeom>
          <a:ln>
            <a:solidFill>
              <a:schemeClr val="accent5"/>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1790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45B3D-5900-4877-9FDD-E23D794C0FBD}"/>
              </a:ext>
            </a:extLst>
          </p:cNvPr>
          <p:cNvSpPr>
            <a:spLocks noGrp="1"/>
          </p:cNvSpPr>
          <p:nvPr>
            <p:ph type="title"/>
          </p:nvPr>
        </p:nvSpPr>
        <p:spPr/>
        <p:txBody>
          <a:bodyPr/>
          <a:lstStyle/>
          <a:p>
            <a:r>
              <a:rPr lang="en-US" dirty="0"/>
              <a:t>Automation Potential</a:t>
            </a:r>
          </a:p>
        </p:txBody>
      </p:sp>
      <p:sp>
        <p:nvSpPr>
          <p:cNvPr id="3" name="Content Placeholder 2">
            <a:extLst>
              <a:ext uri="{FF2B5EF4-FFF2-40B4-BE49-F238E27FC236}">
                <a16:creationId xmlns:a16="http://schemas.microsoft.com/office/drawing/2014/main" id="{615394D0-4DB2-4DB6-B887-04D71C310351}"/>
              </a:ext>
            </a:extLst>
          </p:cNvPr>
          <p:cNvSpPr>
            <a:spLocks noGrp="1"/>
          </p:cNvSpPr>
          <p:nvPr>
            <p:ph idx="1"/>
          </p:nvPr>
        </p:nvSpPr>
        <p:spPr>
          <a:xfrm>
            <a:off x="1457273" y="1676401"/>
            <a:ext cx="6434470" cy="4500563"/>
          </a:xfrm>
        </p:spPr>
        <p:txBody>
          <a:bodyPr/>
          <a:lstStyle/>
          <a:p>
            <a:pPr marL="0" indent="0">
              <a:buNone/>
            </a:pPr>
            <a:r>
              <a:rPr lang="en-US" dirty="0"/>
              <a:t>Differences by industry and occupation</a:t>
            </a:r>
            <a:br>
              <a:rPr lang="en-US" dirty="0"/>
            </a:br>
            <a:endParaRPr lang="en-US" dirty="0"/>
          </a:p>
          <a:p>
            <a:pPr marL="457200" lvl="1" indent="0">
              <a:buNone/>
            </a:pPr>
            <a:r>
              <a:rPr lang="en-US" dirty="0"/>
              <a:t>Healthcare, social assistance, education</a:t>
            </a:r>
          </a:p>
          <a:p>
            <a:pPr marL="457200" lvl="1" indent="0">
              <a:buNone/>
            </a:pPr>
            <a:r>
              <a:rPr lang="en-US" dirty="0"/>
              <a:t>High skill, creativity, social intelligence</a:t>
            </a:r>
          </a:p>
          <a:p>
            <a:pPr lvl="1"/>
            <a:endParaRPr lang="en-US" dirty="0"/>
          </a:p>
          <a:p>
            <a:pPr marL="457200" lvl="1" indent="0">
              <a:buNone/>
            </a:pPr>
            <a:r>
              <a:rPr lang="en-US" dirty="0"/>
              <a:t>Administrative, manufacturing,</a:t>
            </a:r>
            <a:br>
              <a:rPr lang="en-US" dirty="0"/>
            </a:br>
            <a:r>
              <a:rPr lang="en-US" dirty="0"/>
              <a:t>driving tasks</a:t>
            </a:r>
          </a:p>
        </p:txBody>
      </p:sp>
      <p:pic>
        <p:nvPicPr>
          <p:cNvPr id="4" name="Picture 3">
            <a:extLst>
              <a:ext uri="{FF2B5EF4-FFF2-40B4-BE49-F238E27FC236}">
                <a16:creationId xmlns:a16="http://schemas.microsoft.com/office/drawing/2014/main" id="{ADBB3502-D662-4797-BA62-8E78230AC761}"/>
              </a:ext>
            </a:extLst>
          </p:cNvPr>
          <p:cNvPicPr>
            <a:picLocks noChangeAspect="1"/>
          </p:cNvPicPr>
          <p:nvPr/>
        </p:nvPicPr>
        <p:blipFill>
          <a:blip r:embed="rId3"/>
          <a:stretch>
            <a:fillRect/>
          </a:stretch>
        </p:blipFill>
        <p:spPr>
          <a:xfrm>
            <a:off x="8758989" y="1540493"/>
            <a:ext cx="2594811" cy="3700328"/>
          </a:xfrm>
          <a:prstGeom prst="rect">
            <a:avLst/>
          </a:prstGeom>
          <a:ln>
            <a:solidFill>
              <a:schemeClr val="accent5"/>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79AC20FB-187B-4546-9872-91E1DDA0E3EB}"/>
              </a:ext>
            </a:extLst>
          </p:cNvPr>
          <p:cNvPicPr>
            <a:picLocks noChangeAspect="1"/>
          </p:cNvPicPr>
          <p:nvPr/>
        </p:nvPicPr>
        <p:blipFill>
          <a:blip r:embed="rId4"/>
          <a:stretch>
            <a:fillRect/>
          </a:stretch>
        </p:blipFill>
        <p:spPr>
          <a:xfrm>
            <a:off x="6904644" y="3620031"/>
            <a:ext cx="3581910" cy="2556933"/>
          </a:xfrm>
          <a:prstGeom prst="rect">
            <a:avLst/>
          </a:prstGeom>
          <a:ln>
            <a:solidFill>
              <a:schemeClr val="accent5"/>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BCBE227F-0AEE-4833-BEB6-F63F17B3E0F8}"/>
              </a:ext>
            </a:extLst>
          </p:cNvPr>
          <p:cNvPicPr>
            <a:picLocks noChangeAspect="1"/>
          </p:cNvPicPr>
          <p:nvPr/>
        </p:nvPicPr>
        <p:blipFill>
          <a:blip r:embed="rId5"/>
          <a:stretch>
            <a:fillRect/>
          </a:stretch>
        </p:blipFill>
        <p:spPr>
          <a:xfrm>
            <a:off x="3807525" y="5181600"/>
            <a:ext cx="3220022" cy="1479840"/>
          </a:xfrm>
          <a:prstGeom prst="rect">
            <a:avLst/>
          </a:prstGeom>
          <a:ln>
            <a:solidFill>
              <a:schemeClr val="accent5"/>
            </a:solidFill>
          </a:ln>
          <a:effectLst>
            <a:outerShdw blurRad="50800" dist="38100" dir="2700000" algn="tl" rotWithShape="0">
              <a:prstClr val="black">
                <a:alpha val="40000"/>
              </a:prstClr>
            </a:outerShdw>
          </a:effectLst>
        </p:spPr>
      </p:pic>
      <p:sp>
        <p:nvSpPr>
          <p:cNvPr id="8" name="Rounded Rectangle 4">
            <a:extLst>
              <a:ext uri="{FF2B5EF4-FFF2-40B4-BE49-F238E27FC236}">
                <a16:creationId xmlns:a16="http://schemas.microsoft.com/office/drawing/2014/main" id="{AE7DA539-6F24-4DA3-A025-7D242F31B213}"/>
              </a:ext>
            </a:extLst>
          </p:cNvPr>
          <p:cNvSpPr/>
          <p:nvPr/>
        </p:nvSpPr>
        <p:spPr>
          <a:xfrm>
            <a:off x="883113" y="2447261"/>
            <a:ext cx="958702" cy="98174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Growth</a:t>
            </a:r>
          </a:p>
        </p:txBody>
      </p:sp>
      <p:sp>
        <p:nvSpPr>
          <p:cNvPr id="10" name="Rounded Rectangle 4">
            <a:extLst>
              <a:ext uri="{FF2B5EF4-FFF2-40B4-BE49-F238E27FC236}">
                <a16:creationId xmlns:a16="http://schemas.microsoft.com/office/drawing/2014/main" id="{47652CF8-784C-4962-A673-DDE03E5A30D9}"/>
              </a:ext>
            </a:extLst>
          </p:cNvPr>
          <p:cNvSpPr/>
          <p:nvPr/>
        </p:nvSpPr>
        <p:spPr>
          <a:xfrm>
            <a:off x="1851631" y="2447261"/>
            <a:ext cx="5793177" cy="981739"/>
          </a:xfrm>
          <a:prstGeom prst="rect">
            <a:avLst/>
          </a:prstGeom>
          <a:solidFill>
            <a:schemeClr val="accent1">
              <a:lumMod val="75000"/>
              <a:alpha val="2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p>
        </p:txBody>
      </p:sp>
      <p:sp>
        <p:nvSpPr>
          <p:cNvPr id="11" name="Rounded Rectangle 4">
            <a:extLst>
              <a:ext uri="{FF2B5EF4-FFF2-40B4-BE49-F238E27FC236}">
                <a16:creationId xmlns:a16="http://schemas.microsoft.com/office/drawing/2014/main" id="{BC8258D8-5EF1-4A69-B4F3-B151E4F5E65E}"/>
              </a:ext>
            </a:extLst>
          </p:cNvPr>
          <p:cNvSpPr/>
          <p:nvPr/>
        </p:nvSpPr>
        <p:spPr>
          <a:xfrm>
            <a:off x="1841815" y="3838354"/>
            <a:ext cx="4897312" cy="971107"/>
          </a:xfrm>
          <a:prstGeom prst="rect">
            <a:avLst/>
          </a:prstGeom>
          <a:solidFill>
            <a:schemeClr val="accent6">
              <a:lumMod val="75000"/>
              <a:alpha val="2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p>
        </p:txBody>
      </p:sp>
      <p:sp>
        <p:nvSpPr>
          <p:cNvPr id="12" name="Rounded Rectangle 4">
            <a:extLst>
              <a:ext uri="{FF2B5EF4-FFF2-40B4-BE49-F238E27FC236}">
                <a16:creationId xmlns:a16="http://schemas.microsoft.com/office/drawing/2014/main" id="{D8DDD717-D684-4473-8587-38C07BBB6278}"/>
              </a:ext>
            </a:extLst>
          </p:cNvPr>
          <p:cNvSpPr/>
          <p:nvPr/>
        </p:nvSpPr>
        <p:spPr>
          <a:xfrm>
            <a:off x="883113" y="3838354"/>
            <a:ext cx="958702" cy="981740"/>
          </a:xfrm>
          <a:prstGeom prst="rect">
            <a:avLst/>
          </a:prstGeom>
          <a:gradFill flip="none" rotWithShape="1">
            <a:gsLst>
              <a:gs pos="0">
                <a:schemeClr val="accent6">
                  <a:lumMod val="75000"/>
                </a:schemeClr>
              </a:gs>
              <a:gs pos="50000">
                <a:schemeClr val="accent6">
                  <a:lumMod val="75000"/>
                </a:schemeClr>
              </a:gs>
              <a:gs pos="100000">
                <a:schemeClr val="accent6">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Decline</a:t>
            </a:r>
          </a:p>
        </p:txBody>
      </p:sp>
    </p:spTree>
    <p:extLst>
      <p:ext uri="{BB962C8B-B14F-4D97-AF65-F5344CB8AC3E}">
        <p14:creationId xmlns:p14="http://schemas.microsoft.com/office/powerpoint/2010/main" val="648210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3D94C-4D8F-4D33-895C-35DA8B1D987E}"/>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9E65309F-1BEF-4EC4-8023-FF1F71641993}"/>
              </a:ext>
            </a:extLst>
          </p:cNvPr>
          <p:cNvSpPr>
            <a:spLocks noGrp="1"/>
          </p:cNvSpPr>
          <p:nvPr>
            <p:ph idx="1"/>
          </p:nvPr>
        </p:nvSpPr>
        <p:spPr>
          <a:xfrm>
            <a:off x="838200" y="1676400"/>
            <a:ext cx="6499034" cy="4500563"/>
          </a:xfrm>
        </p:spPr>
        <p:txBody>
          <a:bodyPr>
            <a:normAutofit/>
          </a:bodyPr>
          <a:lstStyle/>
          <a:p>
            <a:r>
              <a:rPr lang="en-US" sz="2400" dirty="0"/>
              <a:t>Funding in California is tied to accurate measurement of GHG emissions</a:t>
            </a:r>
          </a:p>
          <a:p>
            <a:r>
              <a:rPr lang="en-US" sz="2400" dirty="0"/>
              <a:t>Unique factors in the SCAG region</a:t>
            </a:r>
          </a:p>
          <a:p>
            <a:endParaRPr lang="en-US" sz="2400" dirty="0"/>
          </a:p>
        </p:txBody>
      </p:sp>
      <p:pic>
        <p:nvPicPr>
          <p:cNvPr id="6" name="Picture 5">
            <a:extLst>
              <a:ext uri="{FF2B5EF4-FFF2-40B4-BE49-F238E27FC236}">
                <a16:creationId xmlns:a16="http://schemas.microsoft.com/office/drawing/2014/main" id="{000CAFCC-FCEF-474B-8E3B-65CD1E1F0677}"/>
              </a:ext>
            </a:extLst>
          </p:cNvPr>
          <p:cNvPicPr>
            <a:picLocks noChangeAspect="1"/>
          </p:cNvPicPr>
          <p:nvPr/>
        </p:nvPicPr>
        <p:blipFill>
          <a:blip r:embed="rId3"/>
          <a:stretch>
            <a:fillRect/>
          </a:stretch>
        </p:blipFill>
        <p:spPr>
          <a:xfrm>
            <a:off x="7524817" y="1676400"/>
            <a:ext cx="3348029" cy="4510088"/>
          </a:xfrm>
          <a:prstGeom prst="rect">
            <a:avLst/>
          </a:prstGeom>
          <a:ln>
            <a:solidFill>
              <a:schemeClr val="accent5"/>
            </a:solidFill>
          </a:ln>
          <a:effectLst>
            <a:outerShdw blurRad="50800" dist="38100" dir="2700000" algn="tl" rotWithShape="0">
              <a:prstClr val="black">
                <a:alpha val="40000"/>
              </a:prstClr>
            </a:outerShdw>
          </a:effectLst>
        </p:spPr>
      </p:pic>
      <p:graphicFrame>
        <p:nvGraphicFramePr>
          <p:cNvPr id="8" name="Chart 7">
            <a:extLst>
              <a:ext uri="{FF2B5EF4-FFF2-40B4-BE49-F238E27FC236}">
                <a16:creationId xmlns:a16="http://schemas.microsoft.com/office/drawing/2014/main" id="{624D31CB-57CD-481A-A0D6-9D478F00A56F}"/>
              </a:ext>
            </a:extLst>
          </p:cNvPr>
          <p:cNvGraphicFramePr>
            <a:graphicFrameLocks/>
          </p:cNvGraphicFramePr>
          <p:nvPr>
            <p:extLst>
              <p:ext uri="{D42A27DB-BD31-4B8C-83A1-F6EECF244321}">
                <p14:modId xmlns:p14="http://schemas.microsoft.com/office/powerpoint/2010/main" val="3927741813"/>
              </p:ext>
            </p:extLst>
          </p:nvPr>
        </p:nvGraphicFramePr>
        <p:xfrm>
          <a:off x="917943" y="3429000"/>
          <a:ext cx="5178057" cy="29674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1168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Automation Potential</a:t>
            </a:r>
          </a:p>
        </p:txBody>
      </p:sp>
      <p:graphicFrame>
        <p:nvGraphicFramePr>
          <p:cNvPr id="4" name="Chart 3">
            <a:extLst>
              <a:ext uri="{FF2B5EF4-FFF2-40B4-BE49-F238E27FC236}">
                <a16:creationId xmlns:a16="http://schemas.microsoft.com/office/drawing/2014/main" id="{EA162EC6-F2A4-4C71-AF80-BC66A46C4A56}"/>
              </a:ext>
            </a:extLst>
          </p:cNvPr>
          <p:cNvGraphicFramePr>
            <a:graphicFrameLocks/>
          </p:cNvGraphicFramePr>
          <p:nvPr>
            <p:extLst/>
          </p:nvPr>
        </p:nvGraphicFramePr>
        <p:xfrm>
          <a:off x="838200" y="1535328"/>
          <a:ext cx="10515600" cy="46890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8110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Automation Potential</a:t>
            </a:r>
          </a:p>
        </p:txBody>
      </p:sp>
      <p:graphicFrame>
        <p:nvGraphicFramePr>
          <p:cNvPr id="4" name="Chart 3">
            <a:extLst>
              <a:ext uri="{FF2B5EF4-FFF2-40B4-BE49-F238E27FC236}">
                <a16:creationId xmlns:a16="http://schemas.microsoft.com/office/drawing/2014/main" id="{EA162EC6-F2A4-4C71-AF80-BC66A46C4A56}"/>
              </a:ext>
            </a:extLst>
          </p:cNvPr>
          <p:cNvGraphicFramePr>
            <a:graphicFrameLocks/>
          </p:cNvGraphicFramePr>
          <p:nvPr>
            <p:extLst/>
          </p:nvPr>
        </p:nvGraphicFramePr>
        <p:xfrm>
          <a:off x="838200" y="1535328"/>
          <a:ext cx="10515600" cy="4689010"/>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a:extLst>
              <a:ext uri="{FF2B5EF4-FFF2-40B4-BE49-F238E27FC236}">
                <a16:creationId xmlns:a16="http://schemas.microsoft.com/office/drawing/2014/main" id="{D536764F-3136-40FD-BC6B-7E67A386BCE6}"/>
              </a:ext>
            </a:extLst>
          </p:cNvPr>
          <p:cNvSpPr/>
          <p:nvPr/>
        </p:nvSpPr>
        <p:spPr>
          <a:xfrm>
            <a:off x="6804838" y="2275367"/>
            <a:ext cx="999460" cy="9356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7B21997-4359-40F0-97E6-5B34E52D59C1}"/>
              </a:ext>
            </a:extLst>
          </p:cNvPr>
          <p:cNvSpPr/>
          <p:nvPr/>
        </p:nvSpPr>
        <p:spPr>
          <a:xfrm>
            <a:off x="8137452" y="4022651"/>
            <a:ext cx="999460" cy="935665"/>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DBEFB0D-B018-470D-A25B-3E5A678C1B35}"/>
              </a:ext>
            </a:extLst>
          </p:cNvPr>
          <p:cNvSpPr/>
          <p:nvPr/>
        </p:nvSpPr>
        <p:spPr>
          <a:xfrm>
            <a:off x="9512596" y="4022650"/>
            <a:ext cx="999460" cy="935665"/>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188C9D3-0000-456E-87D2-C6DE6F13563F}"/>
              </a:ext>
            </a:extLst>
          </p:cNvPr>
          <p:cNvSpPr/>
          <p:nvPr/>
        </p:nvSpPr>
        <p:spPr>
          <a:xfrm>
            <a:off x="2800794" y="4022650"/>
            <a:ext cx="999460" cy="935665"/>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253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Automation Potential</a:t>
            </a:r>
          </a:p>
        </p:txBody>
      </p:sp>
      <p:graphicFrame>
        <p:nvGraphicFramePr>
          <p:cNvPr id="4" name="Chart 3">
            <a:extLst>
              <a:ext uri="{FF2B5EF4-FFF2-40B4-BE49-F238E27FC236}">
                <a16:creationId xmlns:a16="http://schemas.microsoft.com/office/drawing/2014/main" id="{EA162EC6-F2A4-4C71-AF80-BC66A46C4A56}"/>
              </a:ext>
            </a:extLst>
          </p:cNvPr>
          <p:cNvGraphicFramePr>
            <a:graphicFrameLocks/>
          </p:cNvGraphicFramePr>
          <p:nvPr>
            <p:extLst/>
          </p:nvPr>
        </p:nvGraphicFramePr>
        <p:xfrm>
          <a:off x="838200" y="1535328"/>
          <a:ext cx="10515600" cy="4689010"/>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a:extLst>
              <a:ext uri="{FF2B5EF4-FFF2-40B4-BE49-F238E27FC236}">
                <a16:creationId xmlns:a16="http://schemas.microsoft.com/office/drawing/2014/main" id="{86203C31-D061-4EEC-B976-F670E8047C2F}"/>
              </a:ext>
            </a:extLst>
          </p:cNvPr>
          <p:cNvSpPr/>
          <p:nvPr/>
        </p:nvSpPr>
        <p:spPr>
          <a:xfrm>
            <a:off x="6804838" y="2275367"/>
            <a:ext cx="999460" cy="286015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4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1">
            <a:extLst>
              <a:ext uri="{FF2B5EF4-FFF2-40B4-BE49-F238E27FC236}">
                <a16:creationId xmlns:a16="http://schemas.microsoft.com/office/drawing/2014/main" id="{6323F73A-1F49-4B42-9811-ADF7CC670CDC}"/>
              </a:ext>
            </a:extLst>
          </p:cNvPr>
          <p:cNvSpPr/>
          <p:nvPr/>
        </p:nvSpPr>
        <p:spPr>
          <a:xfrm>
            <a:off x="6649594" y="1993332"/>
            <a:ext cx="2388080" cy="38496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endParaRPr>
          </a:p>
        </p:txBody>
      </p:sp>
      <p:sp>
        <p:nvSpPr>
          <p:cNvPr id="31" name="Rounded Rectangle 1">
            <a:extLst>
              <a:ext uri="{FF2B5EF4-FFF2-40B4-BE49-F238E27FC236}">
                <a16:creationId xmlns:a16="http://schemas.microsoft.com/office/drawing/2014/main" id="{FD88E4D1-0480-42F0-BBAC-8FC4AA681429}"/>
              </a:ext>
            </a:extLst>
          </p:cNvPr>
          <p:cNvSpPr/>
          <p:nvPr/>
        </p:nvSpPr>
        <p:spPr>
          <a:xfrm>
            <a:off x="3905054" y="1989632"/>
            <a:ext cx="2232563" cy="38496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endParaRPr>
          </a:p>
        </p:txBody>
      </p:sp>
      <p:sp>
        <p:nvSpPr>
          <p:cNvPr id="30" name="Rounded Rectangle 1">
            <a:extLst>
              <a:ext uri="{FF2B5EF4-FFF2-40B4-BE49-F238E27FC236}">
                <a16:creationId xmlns:a16="http://schemas.microsoft.com/office/drawing/2014/main" id="{1051210F-C6F5-42C4-9F9A-611B6A223620}"/>
              </a:ext>
            </a:extLst>
          </p:cNvPr>
          <p:cNvSpPr/>
          <p:nvPr/>
        </p:nvSpPr>
        <p:spPr>
          <a:xfrm>
            <a:off x="841512" y="1989632"/>
            <a:ext cx="2463162" cy="38496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endParaRPr>
          </a:p>
        </p:txBody>
      </p:sp>
      <p:sp>
        <p:nvSpPr>
          <p:cNvPr id="32" name="Rounded Rectangle 1">
            <a:extLst>
              <a:ext uri="{FF2B5EF4-FFF2-40B4-BE49-F238E27FC236}">
                <a16:creationId xmlns:a16="http://schemas.microsoft.com/office/drawing/2014/main" id="{7139E44D-C115-4F6D-A78E-0705BA00A77C}"/>
              </a:ext>
            </a:extLst>
          </p:cNvPr>
          <p:cNvSpPr/>
          <p:nvPr/>
        </p:nvSpPr>
        <p:spPr>
          <a:xfrm>
            <a:off x="9448801" y="1989632"/>
            <a:ext cx="1904999" cy="38496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endParaRPr>
          </a:p>
        </p:txBody>
      </p:sp>
      <p:sp>
        <p:nvSpPr>
          <p:cNvPr id="2" name="Rounded Rectangle 1"/>
          <p:cNvSpPr/>
          <p:nvPr/>
        </p:nvSpPr>
        <p:spPr>
          <a:xfrm>
            <a:off x="841512" y="1466852"/>
            <a:ext cx="2463162" cy="519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Drivers of Change</a:t>
            </a:r>
          </a:p>
        </p:txBody>
      </p:sp>
      <p:sp>
        <p:nvSpPr>
          <p:cNvPr id="3" name="Rounded Rectangle 2"/>
          <p:cNvSpPr/>
          <p:nvPr/>
        </p:nvSpPr>
        <p:spPr>
          <a:xfrm>
            <a:off x="3905475" y="1466852"/>
            <a:ext cx="2222874" cy="519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Economic Changes</a:t>
            </a:r>
          </a:p>
        </p:txBody>
      </p:sp>
      <p:sp>
        <p:nvSpPr>
          <p:cNvPr id="4" name="Rounded Rectangle 3"/>
          <p:cNvSpPr/>
          <p:nvPr/>
        </p:nvSpPr>
        <p:spPr>
          <a:xfrm>
            <a:off x="9448801" y="1466851"/>
            <a:ext cx="1905000" cy="519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Travel Changes</a:t>
            </a:r>
          </a:p>
        </p:txBody>
      </p:sp>
      <p:sp>
        <p:nvSpPr>
          <p:cNvPr id="5" name="Rounded Rectangle 4"/>
          <p:cNvSpPr/>
          <p:nvPr/>
        </p:nvSpPr>
        <p:spPr>
          <a:xfrm>
            <a:off x="970127" y="2081631"/>
            <a:ext cx="2214206" cy="101356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u="sng" dirty="0"/>
              <a:t>Technology</a:t>
            </a:r>
          </a:p>
          <a:p>
            <a:pPr marL="112713" indent="-112713">
              <a:buFont typeface="Arial" panose="020B0604020202020204" pitchFamily="34" charset="0"/>
              <a:buChar char="•"/>
            </a:pPr>
            <a:r>
              <a:rPr lang="en-US" sz="1600" dirty="0"/>
              <a:t>Automation</a:t>
            </a:r>
          </a:p>
          <a:p>
            <a:pPr marL="112713" indent="-112713">
              <a:buFont typeface="Arial" panose="020B0604020202020204" pitchFamily="34" charset="0"/>
              <a:buChar char="•"/>
            </a:pPr>
            <a:r>
              <a:rPr lang="en-US" sz="1600" dirty="0"/>
              <a:t>ICT</a:t>
            </a:r>
          </a:p>
        </p:txBody>
      </p:sp>
      <p:sp>
        <p:nvSpPr>
          <p:cNvPr id="6" name="Rounded Rectangle 5"/>
          <p:cNvSpPr/>
          <p:nvPr/>
        </p:nvSpPr>
        <p:spPr>
          <a:xfrm>
            <a:off x="970246" y="3284165"/>
            <a:ext cx="2216213" cy="122687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u="sng" dirty="0"/>
              <a:t>Demand</a:t>
            </a:r>
          </a:p>
          <a:p>
            <a:pPr marL="112713" indent="-112713">
              <a:buFont typeface="Arial" panose="020B0604020202020204" pitchFamily="34" charset="0"/>
              <a:buChar char="•"/>
            </a:pPr>
            <a:r>
              <a:rPr lang="en-US" sz="1600" dirty="0"/>
              <a:t>Consumer preferences</a:t>
            </a:r>
          </a:p>
          <a:p>
            <a:pPr marL="112713" indent="-112713">
              <a:buFont typeface="Arial" panose="020B0604020202020204" pitchFamily="34" charset="0"/>
              <a:buChar char="•"/>
            </a:pPr>
            <a:r>
              <a:rPr lang="en-US" sz="1600" dirty="0"/>
              <a:t>Demographics</a:t>
            </a:r>
          </a:p>
        </p:txBody>
      </p:sp>
      <p:sp>
        <p:nvSpPr>
          <p:cNvPr id="7" name="Rounded Rectangle 6"/>
          <p:cNvSpPr/>
          <p:nvPr/>
        </p:nvSpPr>
        <p:spPr>
          <a:xfrm>
            <a:off x="4033318" y="2081631"/>
            <a:ext cx="2002926" cy="598997"/>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dirty="0"/>
              <a:t>Job displacement</a:t>
            </a:r>
          </a:p>
        </p:txBody>
      </p:sp>
      <p:sp>
        <p:nvSpPr>
          <p:cNvPr id="8" name="Rounded Rectangle 7"/>
          <p:cNvSpPr/>
          <p:nvPr/>
        </p:nvSpPr>
        <p:spPr>
          <a:xfrm>
            <a:off x="4033317" y="2849850"/>
            <a:ext cx="2002930" cy="57915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dirty="0"/>
              <a:t>Job creation</a:t>
            </a:r>
          </a:p>
        </p:txBody>
      </p:sp>
      <p:sp>
        <p:nvSpPr>
          <p:cNvPr id="9" name="Rounded Rectangle 8"/>
          <p:cNvSpPr/>
          <p:nvPr/>
        </p:nvSpPr>
        <p:spPr>
          <a:xfrm>
            <a:off x="4033317" y="3918728"/>
            <a:ext cx="2002926" cy="592312"/>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0" scaled="1"/>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600" dirty="0"/>
              <a:t>Work arrangement</a:t>
            </a:r>
          </a:p>
        </p:txBody>
      </p:sp>
      <p:sp>
        <p:nvSpPr>
          <p:cNvPr id="10" name="Rounded Rectangle 9"/>
          <p:cNvSpPr/>
          <p:nvPr/>
        </p:nvSpPr>
        <p:spPr>
          <a:xfrm>
            <a:off x="4033319" y="4732422"/>
            <a:ext cx="2002924" cy="658725"/>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0" scaled="1"/>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600" dirty="0"/>
              <a:t>Self-employment / Freelancing</a:t>
            </a:r>
          </a:p>
        </p:txBody>
      </p:sp>
      <p:sp>
        <p:nvSpPr>
          <p:cNvPr id="11" name="Rounded Rectangle 10"/>
          <p:cNvSpPr/>
          <p:nvPr/>
        </p:nvSpPr>
        <p:spPr>
          <a:xfrm>
            <a:off x="6749760" y="2312245"/>
            <a:ext cx="2175103" cy="83417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Change in jobs by industry and occupation</a:t>
            </a:r>
          </a:p>
        </p:txBody>
      </p:sp>
      <p:sp>
        <p:nvSpPr>
          <p:cNvPr id="12" name="Rounded Rectangle 11"/>
          <p:cNvSpPr/>
          <p:nvPr/>
        </p:nvSpPr>
        <p:spPr>
          <a:xfrm>
            <a:off x="6748337" y="4131884"/>
            <a:ext cx="2176526" cy="107807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r>
              <a:rPr lang="en-US" sz="1600" u="sng" dirty="0"/>
              <a:t>Change in Commute</a:t>
            </a:r>
          </a:p>
          <a:p>
            <a:pPr marL="112713" indent="-112713">
              <a:buFont typeface="Arial" panose="020B0604020202020204" pitchFamily="34" charset="0"/>
              <a:buChar char="•"/>
            </a:pPr>
            <a:r>
              <a:rPr lang="en-US" sz="1600" dirty="0"/>
              <a:t>Teleworking</a:t>
            </a:r>
          </a:p>
          <a:p>
            <a:pPr marL="112713" indent="-112713">
              <a:buFont typeface="Arial" panose="020B0604020202020204" pitchFamily="34" charset="0"/>
              <a:buChar char="•"/>
            </a:pPr>
            <a:r>
              <a:rPr lang="en-US" sz="1600" dirty="0"/>
              <a:t>Work from home</a:t>
            </a:r>
          </a:p>
        </p:txBody>
      </p:sp>
      <p:sp>
        <p:nvSpPr>
          <p:cNvPr id="13" name="Rounded Rectangle 12"/>
          <p:cNvSpPr/>
          <p:nvPr/>
        </p:nvSpPr>
        <p:spPr>
          <a:xfrm>
            <a:off x="9604664" y="2081630"/>
            <a:ext cx="1593273" cy="324299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b="1" dirty="0"/>
          </a:p>
          <a:p>
            <a:pPr algn="ctr"/>
            <a:endParaRPr lang="en-US" sz="1400" b="1" dirty="0"/>
          </a:p>
          <a:p>
            <a:pPr algn="ctr"/>
            <a:r>
              <a:rPr lang="en-US" sz="1400" b="1" dirty="0"/>
              <a:t>Trip Frequency </a:t>
            </a:r>
            <a:r>
              <a:rPr lang="en-US" sz="1400" dirty="0"/>
              <a:t>&amp; </a:t>
            </a:r>
            <a:r>
              <a:rPr lang="en-US" sz="1400" b="1" dirty="0"/>
              <a:t>VMT</a:t>
            </a:r>
            <a:r>
              <a:rPr lang="en-US" sz="1400" dirty="0"/>
              <a:t> by Location and Time of Day</a:t>
            </a:r>
          </a:p>
          <a:p>
            <a:endParaRPr lang="en-US" sz="1400" u="sng" dirty="0"/>
          </a:p>
          <a:p>
            <a:pPr marL="171450" indent="-171450">
              <a:buFont typeface="Arial" panose="020B0604020202020204" pitchFamily="34" charset="0"/>
              <a:buChar char="•"/>
            </a:pPr>
            <a:r>
              <a:rPr lang="en-US" sz="1400" dirty="0"/>
              <a:t>Commute / work-related travel</a:t>
            </a:r>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t>Other travel</a:t>
            </a:r>
          </a:p>
        </p:txBody>
      </p:sp>
      <p:sp>
        <p:nvSpPr>
          <p:cNvPr id="14" name="Right Brace 13"/>
          <p:cNvSpPr/>
          <p:nvPr/>
        </p:nvSpPr>
        <p:spPr>
          <a:xfrm>
            <a:off x="3222630" y="2190030"/>
            <a:ext cx="271845" cy="2005445"/>
          </a:xfrm>
          <a:prstGeom prst="rightBrace">
            <a:avLst>
              <a:gd name="adj1" fmla="val 42068"/>
              <a:gd name="adj2" fmla="val 28793"/>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5" name="Right Brace 14"/>
          <p:cNvSpPr/>
          <p:nvPr/>
        </p:nvSpPr>
        <p:spPr>
          <a:xfrm>
            <a:off x="6081791" y="2058771"/>
            <a:ext cx="228773" cy="1347517"/>
          </a:xfrm>
          <a:prstGeom prst="rightBrace">
            <a:avLst>
              <a:gd name="adj1" fmla="val 44766"/>
              <a:gd name="adj2" fmla="val 50000"/>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6" name="Right Brace 15"/>
          <p:cNvSpPr/>
          <p:nvPr/>
        </p:nvSpPr>
        <p:spPr>
          <a:xfrm>
            <a:off x="6081791" y="3877179"/>
            <a:ext cx="228773" cy="1438533"/>
          </a:xfrm>
          <a:prstGeom prst="rightBrace">
            <a:avLst>
              <a:gd name="adj1" fmla="val 50838"/>
              <a:gd name="adj2" fmla="val 50000"/>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2" name="Right Arrow 21"/>
          <p:cNvSpPr/>
          <p:nvPr/>
        </p:nvSpPr>
        <p:spPr>
          <a:xfrm>
            <a:off x="6185175" y="2495026"/>
            <a:ext cx="562504" cy="49675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p:cNvSpPr txBox="1"/>
          <p:nvPr/>
        </p:nvSpPr>
        <p:spPr>
          <a:xfrm>
            <a:off x="838200" y="6028297"/>
            <a:ext cx="2098986" cy="300082"/>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350" b="1" dirty="0">
                <a:solidFill>
                  <a:schemeClr val="bg1"/>
                </a:solidFill>
              </a:rPr>
              <a:t>Automation Potential</a:t>
            </a:r>
          </a:p>
        </p:txBody>
      </p:sp>
      <p:sp>
        <p:nvSpPr>
          <p:cNvPr id="25" name="TextBox 24"/>
          <p:cNvSpPr txBox="1"/>
          <p:nvPr/>
        </p:nvSpPr>
        <p:spPr>
          <a:xfrm>
            <a:off x="3110133" y="6028297"/>
            <a:ext cx="2098985" cy="300082"/>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0" scaled="1"/>
            <a:tileRect/>
          </a:gradFill>
        </p:spPr>
        <p:txBody>
          <a:bodyPr wrap="square" rtlCol="0">
            <a:spAutoFit/>
          </a:bodyPr>
          <a:lstStyle/>
          <a:p>
            <a:r>
              <a:rPr lang="en-US" sz="1350" b="1" dirty="0">
                <a:solidFill>
                  <a:schemeClr val="bg1"/>
                </a:solidFill>
              </a:rPr>
              <a:t>Gig Economy</a:t>
            </a:r>
          </a:p>
        </p:txBody>
      </p:sp>
      <p:sp>
        <p:nvSpPr>
          <p:cNvPr id="26" name="Title 25">
            <a:extLst>
              <a:ext uri="{FF2B5EF4-FFF2-40B4-BE49-F238E27FC236}">
                <a16:creationId xmlns:a16="http://schemas.microsoft.com/office/drawing/2014/main" id="{F7401CA1-34C2-4024-B113-5FB63A2BAEA9}"/>
              </a:ext>
            </a:extLst>
          </p:cNvPr>
          <p:cNvSpPr>
            <a:spLocks noGrp="1"/>
          </p:cNvSpPr>
          <p:nvPr>
            <p:ph type="title"/>
          </p:nvPr>
        </p:nvSpPr>
        <p:spPr/>
        <p:txBody>
          <a:bodyPr/>
          <a:lstStyle/>
          <a:p>
            <a:r>
              <a:rPr lang="en-US" dirty="0"/>
              <a:t>How Does This Fit Together?</a:t>
            </a:r>
          </a:p>
        </p:txBody>
      </p:sp>
      <p:sp>
        <p:nvSpPr>
          <p:cNvPr id="27" name="Right Arrow 21">
            <a:extLst>
              <a:ext uri="{FF2B5EF4-FFF2-40B4-BE49-F238E27FC236}">
                <a16:creationId xmlns:a16="http://schemas.microsoft.com/office/drawing/2014/main" id="{8ED40797-4F6E-4022-BA37-EAD73C192693}"/>
              </a:ext>
            </a:extLst>
          </p:cNvPr>
          <p:cNvSpPr/>
          <p:nvPr/>
        </p:nvSpPr>
        <p:spPr>
          <a:xfrm>
            <a:off x="6185175" y="4348069"/>
            <a:ext cx="562504" cy="49675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ight Arrow 21">
            <a:extLst>
              <a:ext uri="{FF2B5EF4-FFF2-40B4-BE49-F238E27FC236}">
                <a16:creationId xmlns:a16="http://schemas.microsoft.com/office/drawing/2014/main" id="{C94A2509-42A6-48C2-BAF1-8CC42AB82BD9}"/>
              </a:ext>
            </a:extLst>
          </p:cNvPr>
          <p:cNvSpPr/>
          <p:nvPr/>
        </p:nvSpPr>
        <p:spPr>
          <a:xfrm>
            <a:off x="3340196" y="2517527"/>
            <a:ext cx="692081" cy="49675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ight Arrow 21">
            <a:extLst>
              <a:ext uri="{FF2B5EF4-FFF2-40B4-BE49-F238E27FC236}">
                <a16:creationId xmlns:a16="http://schemas.microsoft.com/office/drawing/2014/main" id="{536BF605-6887-4DE8-BCB8-314F39939681}"/>
              </a:ext>
            </a:extLst>
          </p:cNvPr>
          <p:cNvSpPr/>
          <p:nvPr/>
        </p:nvSpPr>
        <p:spPr>
          <a:xfrm rot="5400000">
            <a:off x="7344578" y="3390779"/>
            <a:ext cx="985463" cy="496752"/>
          </a:xfrm>
          <a:prstGeom prst="rightArrow">
            <a:avLst>
              <a:gd name="adj1" fmla="val 50000"/>
              <a:gd name="adj2" fmla="val 5736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ight Arrow 21">
            <a:extLst>
              <a:ext uri="{FF2B5EF4-FFF2-40B4-BE49-F238E27FC236}">
                <a16:creationId xmlns:a16="http://schemas.microsoft.com/office/drawing/2014/main" id="{03F3418D-659E-46C1-A15A-6B6337D9D200}"/>
              </a:ext>
            </a:extLst>
          </p:cNvPr>
          <p:cNvSpPr/>
          <p:nvPr/>
        </p:nvSpPr>
        <p:spPr>
          <a:xfrm>
            <a:off x="8924862" y="4335877"/>
            <a:ext cx="523937" cy="49675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ounded Rectangle 2">
            <a:extLst>
              <a:ext uri="{FF2B5EF4-FFF2-40B4-BE49-F238E27FC236}">
                <a16:creationId xmlns:a16="http://schemas.microsoft.com/office/drawing/2014/main" id="{D58EB0F8-DBB3-46FD-8989-FA017D37F55C}"/>
              </a:ext>
            </a:extLst>
          </p:cNvPr>
          <p:cNvSpPr/>
          <p:nvPr/>
        </p:nvSpPr>
        <p:spPr>
          <a:xfrm>
            <a:off x="6649594" y="1480264"/>
            <a:ext cx="2388080" cy="519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Job Changes</a:t>
            </a:r>
          </a:p>
        </p:txBody>
      </p:sp>
    </p:spTree>
    <p:extLst>
      <p:ext uri="{BB962C8B-B14F-4D97-AF65-F5344CB8AC3E}">
        <p14:creationId xmlns:p14="http://schemas.microsoft.com/office/powerpoint/2010/main" val="2705686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9755B1F-90C8-4CB1-A2EC-DDF6B6B8C3D6}"/>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Thank You</a:t>
            </a:r>
          </a:p>
        </p:txBody>
      </p:sp>
      <p:sp>
        <p:nvSpPr>
          <p:cNvPr id="2" name="TextBox 1">
            <a:extLst>
              <a:ext uri="{FF2B5EF4-FFF2-40B4-BE49-F238E27FC236}">
                <a16:creationId xmlns:a16="http://schemas.microsoft.com/office/drawing/2014/main" id="{4F546A4E-1C84-4F69-AC57-D8FE62E0F71D}"/>
              </a:ext>
            </a:extLst>
          </p:cNvPr>
          <p:cNvSpPr txBox="1"/>
          <p:nvPr/>
        </p:nvSpPr>
        <p:spPr>
          <a:xfrm>
            <a:off x="8453444" y="4008474"/>
            <a:ext cx="2932106" cy="400110"/>
          </a:xfrm>
          <a:prstGeom prst="rect">
            <a:avLst/>
          </a:prstGeom>
          <a:noFill/>
        </p:spPr>
        <p:txBody>
          <a:bodyPr wrap="square" rtlCol="0">
            <a:spAutoFit/>
          </a:bodyPr>
          <a:lstStyle/>
          <a:p>
            <a:pPr algn="r"/>
            <a:r>
              <a:rPr lang="en-US" sz="2000" b="1" dirty="0">
                <a:solidFill>
                  <a:schemeClr val="bg1"/>
                </a:solidFill>
              </a:rPr>
              <a:t>mbina@camsys.com</a:t>
            </a:r>
          </a:p>
        </p:txBody>
      </p:sp>
    </p:spTree>
    <p:extLst>
      <p:ext uri="{BB962C8B-B14F-4D97-AF65-F5344CB8AC3E}">
        <p14:creationId xmlns:p14="http://schemas.microsoft.com/office/powerpoint/2010/main" val="394877610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3D94C-4D8F-4D33-895C-35DA8B1D987E}"/>
              </a:ext>
            </a:extLst>
          </p:cNvPr>
          <p:cNvSpPr>
            <a:spLocks noGrp="1"/>
          </p:cNvSpPr>
          <p:nvPr>
            <p:ph type="title"/>
          </p:nvPr>
        </p:nvSpPr>
        <p:spPr/>
        <p:txBody>
          <a:bodyPr/>
          <a:lstStyle/>
          <a:p>
            <a:r>
              <a:rPr lang="en-US" dirty="0"/>
              <a:t>The Past and the Future</a:t>
            </a:r>
          </a:p>
        </p:txBody>
      </p:sp>
      <p:graphicFrame>
        <p:nvGraphicFramePr>
          <p:cNvPr id="7" name="Chart 6">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2103505700"/>
              </p:ext>
            </p:extLst>
          </p:nvPr>
        </p:nvGraphicFramePr>
        <p:xfrm>
          <a:off x="838200" y="1639614"/>
          <a:ext cx="8862847" cy="4215914"/>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a:extLst>
              <a:ext uri="{FF2B5EF4-FFF2-40B4-BE49-F238E27FC236}">
                <a16:creationId xmlns:a16="http://schemas.microsoft.com/office/drawing/2014/main" id="{311E986F-95FB-43C4-9BB1-7A435B2EAE43}"/>
              </a:ext>
            </a:extLst>
          </p:cNvPr>
          <p:cNvCxnSpPr/>
          <p:nvPr/>
        </p:nvCxnSpPr>
        <p:spPr>
          <a:xfrm flipV="1">
            <a:off x="9077899" y="2027104"/>
            <a:ext cx="2588964" cy="672029"/>
          </a:xfrm>
          <a:prstGeom prst="line">
            <a:avLst/>
          </a:prstGeom>
          <a:ln w="34925">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55470DB-5C06-4A9C-AE03-FD0C524D867D}"/>
              </a:ext>
            </a:extLst>
          </p:cNvPr>
          <p:cNvSpPr txBox="1"/>
          <p:nvPr/>
        </p:nvSpPr>
        <p:spPr>
          <a:xfrm>
            <a:off x="838200" y="5855528"/>
            <a:ext cx="3255335" cy="338554"/>
          </a:xfrm>
          <a:prstGeom prst="rect">
            <a:avLst/>
          </a:prstGeom>
          <a:noFill/>
        </p:spPr>
        <p:txBody>
          <a:bodyPr wrap="square" rtlCol="0">
            <a:spAutoFit/>
          </a:bodyPr>
          <a:lstStyle/>
          <a:p>
            <a:r>
              <a:rPr lang="en-US" sz="1600" dirty="0"/>
              <a:t>Source: ACS data</a:t>
            </a:r>
          </a:p>
        </p:txBody>
      </p:sp>
    </p:spTree>
    <p:extLst>
      <p:ext uri="{BB962C8B-B14F-4D97-AF65-F5344CB8AC3E}">
        <p14:creationId xmlns:p14="http://schemas.microsoft.com/office/powerpoint/2010/main" val="225497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3D94C-4D8F-4D33-895C-35DA8B1D987E}"/>
              </a:ext>
            </a:extLst>
          </p:cNvPr>
          <p:cNvSpPr>
            <a:spLocks noGrp="1"/>
          </p:cNvSpPr>
          <p:nvPr>
            <p:ph type="title"/>
          </p:nvPr>
        </p:nvSpPr>
        <p:spPr/>
        <p:txBody>
          <a:bodyPr/>
          <a:lstStyle/>
          <a:p>
            <a:r>
              <a:rPr lang="en-US" dirty="0"/>
              <a:t>New Elements</a:t>
            </a:r>
          </a:p>
        </p:txBody>
      </p:sp>
      <p:pic>
        <p:nvPicPr>
          <p:cNvPr id="8" name="Picture 7">
            <a:extLst>
              <a:ext uri="{FF2B5EF4-FFF2-40B4-BE49-F238E27FC236}">
                <a16:creationId xmlns:a16="http://schemas.microsoft.com/office/drawing/2014/main" id="{03356873-48EB-4FBB-90C4-791BC658B1A0}"/>
              </a:ext>
            </a:extLst>
          </p:cNvPr>
          <p:cNvPicPr>
            <a:picLocks noChangeAspect="1"/>
          </p:cNvPicPr>
          <p:nvPr/>
        </p:nvPicPr>
        <p:blipFill>
          <a:blip r:embed="rId3"/>
          <a:stretch>
            <a:fillRect/>
          </a:stretch>
        </p:blipFill>
        <p:spPr>
          <a:xfrm>
            <a:off x="1365114" y="1715814"/>
            <a:ext cx="3790949" cy="2014537"/>
          </a:xfrm>
          <a:prstGeom prst="rect">
            <a:avLst/>
          </a:prstGeom>
        </p:spPr>
      </p:pic>
      <p:grpSp>
        <p:nvGrpSpPr>
          <p:cNvPr id="11" name="Group 10">
            <a:extLst>
              <a:ext uri="{FF2B5EF4-FFF2-40B4-BE49-F238E27FC236}">
                <a16:creationId xmlns:a16="http://schemas.microsoft.com/office/drawing/2014/main" id="{C65D3BCC-8528-4182-BEBD-15A060EB3B06}"/>
              </a:ext>
            </a:extLst>
          </p:cNvPr>
          <p:cNvGrpSpPr/>
          <p:nvPr/>
        </p:nvGrpSpPr>
        <p:grpSpPr>
          <a:xfrm>
            <a:off x="838200" y="3952529"/>
            <a:ext cx="5850631" cy="2645246"/>
            <a:chOff x="838200" y="3952529"/>
            <a:chExt cx="5850631" cy="2645246"/>
          </a:xfrm>
        </p:grpSpPr>
        <p:pic>
          <p:nvPicPr>
            <p:cNvPr id="10" name="Picture 9">
              <a:extLst>
                <a:ext uri="{FF2B5EF4-FFF2-40B4-BE49-F238E27FC236}">
                  <a16:creationId xmlns:a16="http://schemas.microsoft.com/office/drawing/2014/main" id="{977B7BA2-9E92-457D-BF57-3E1B3160198D}"/>
                </a:ext>
              </a:extLst>
            </p:cNvPr>
            <p:cNvPicPr>
              <a:picLocks noChangeAspect="1"/>
            </p:cNvPicPr>
            <p:nvPr/>
          </p:nvPicPr>
          <p:blipFill>
            <a:blip r:embed="rId4"/>
            <a:stretch>
              <a:fillRect/>
            </a:stretch>
          </p:blipFill>
          <p:spPr>
            <a:xfrm>
              <a:off x="2911295" y="3952529"/>
              <a:ext cx="3036299" cy="1708424"/>
            </a:xfrm>
            <a:prstGeom prst="rect">
              <a:avLst/>
            </a:prstGeom>
          </p:spPr>
        </p:pic>
        <p:grpSp>
          <p:nvGrpSpPr>
            <p:cNvPr id="6" name="Group 5">
              <a:extLst>
                <a:ext uri="{FF2B5EF4-FFF2-40B4-BE49-F238E27FC236}">
                  <a16:creationId xmlns:a16="http://schemas.microsoft.com/office/drawing/2014/main" id="{F24CC022-CBFB-41C0-934A-96A8314BDAB6}"/>
                </a:ext>
              </a:extLst>
            </p:cNvPr>
            <p:cNvGrpSpPr/>
            <p:nvPr/>
          </p:nvGrpSpPr>
          <p:grpSpPr>
            <a:xfrm>
              <a:off x="838200" y="4309641"/>
              <a:ext cx="5850631" cy="2288134"/>
              <a:chOff x="627993" y="4136789"/>
              <a:chExt cx="5850631" cy="2288134"/>
            </a:xfrm>
          </p:grpSpPr>
          <p:pic>
            <p:nvPicPr>
              <p:cNvPr id="4" name="Picture 3">
                <a:extLst>
                  <a:ext uri="{FF2B5EF4-FFF2-40B4-BE49-F238E27FC236}">
                    <a16:creationId xmlns:a16="http://schemas.microsoft.com/office/drawing/2014/main" id="{45D260B8-BF48-4B5E-AF19-C813BDDD79BD}"/>
                  </a:ext>
                </a:extLst>
              </p:cNvPr>
              <p:cNvPicPr>
                <a:picLocks noChangeAspect="1"/>
              </p:cNvPicPr>
              <p:nvPr/>
            </p:nvPicPr>
            <p:blipFill>
              <a:blip r:embed="rId5"/>
              <a:stretch>
                <a:fillRect/>
              </a:stretch>
            </p:blipFill>
            <p:spPr>
              <a:xfrm>
                <a:off x="627993" y="4136789"/>
                <a:ext cx="1752272" cy="1752272"/>
              </a:xfrm>
              <a:prstGeom prst="rect">
                <a:avLst/>
              </a:prstGeom>
            </p:spPr>
          </p:pic>
          <p:pic>
            <p:nvPicPr>
              <p:cNvPr id="5" name="Picture 4">
                <a:extLst>
                  <a:ext uri="{FF2B5EF4-FFF2-40B4-BE49-F238E27FC236}">
                    <a16:creationId xmlns:a16="http://schemas.microsoft.com/office/drawing/2014/main" id="{E0177945-C611-45A8-B411-7CC918B5558B}"/>
                  </a:ext>
                </a:extLst>
              </p:cNvPr>
              <p:cNvPicPr>
                <a:picLocks noChangeAspect="1"/>
              </p:cNvPicPr>
              <p:nvPr/>
            </p:nvPicPr>
            <p:blipFill>
              <a:blip r:embed="rId6"/>
              <a:stretch>
                <a:fillRect/>
              </a:stretch>
            </p:blipFill>
            <p:spPr>
              <a:xfrm>
                <a:off x="1611349" y="5481948"/>
                <a:ext cx="4867275" cy="942975"/>
              </a:xfrm>
              <a:prstGeom prst="rect">
                <a:avLst/>
              </a:prstGeom>
            </p:spPr>
          </p:pic>
        </p:grpSp>
      </p:grpSp>
      <p:grpSp>
        <p:nvGrpSpPr>
          <p:cNvPr id="13" name="Group 12">
            <a:extLst>
              <a:ext uri="{FF2B5EF4-FFF2-40B4-BE49-F238E27FC236}">
                <a16:creationId xmlns:a16="http://schemas.microsoft.com/office/drawing/2014/main" id="{4D22A28E-8589-4421-BEEE-6A232EF266F2}"/>
              </a:ext>
            </a:extLst>
          </p:cNvPr>
          <p:cNvGrpSpPr/>
          <p:nvPr/>
        </p:nvGrpSpPr>
        <p:grpSpPr>
          <a:xfrm>
            <a:off x="6096000" y="1581640"/>
            <a:ext cx="5725356" cy="4878316"/>
            <a:chOff x="6096000" y="1581640"/>
            <a:chExt cx="5725356" cy="4878316"/>
          </a:xfrm>
        </p:grpSpPr>
        <p:pic>
          <p:nvPicPr>
            <p:cNvPr id="12" name="Picture 11">
              <a:extLst>
                <a:ext uri="{FF2B5EF4-FFF2-40B4-BE49-F238E27FC236}">
                  <a16:creationId xmlns:a16="http://schemas.microsoft.com/office/drawing/2014/main" id="{3F594293-696D-4A65-9284-40A53F5F13B8}"/>
                </a:ext>
              </a:extLst>
            </p:cNvPr>
            <p:cNvPicPr>
              <a:picLocks noChangeAspect="1"/>
            </p:cNvPicPr>
            <p:nvPr/>
          </p:nvPicPr>
          <p:blipFill>
            <a:blip r:embed="rId7"/>
            <a:stretch>
              <a:fillRect/>
            </a:stretch>
          </p:blipFill>
          <p:spPr>
            <a:xfrm>
              <a:off x="7368969" y="3911597"/>
              <a:ext cx="3823472" cy="2548359"/>
            </a:xfrm>
            <a:prstGeom prst="rect">
              <a:avLst/>
            </a:prstGeom>
          </p:spPr>
        </p:pic>
        <p:pic>
          <p:nvPicPr>
            <p:cNvPr id="3" name="Picture 2">
              <a:extLst>
                <a:ext uri="{FF2B5EF4-FFF2-40B4-BE49-F238E27FC236}">
                  <a16:creationId xmlns:a16="http://schemas.microsoft.com/office/drawing/2014/main" id="{6A3C35D0-1D7A-4489-8397-DEA6EDFEC642}"/>
                </a:ext>
              </a:extLst>
            </p:cNvPr>
            <p:cNvPicPr>
              <a:picLocks noChangeAspect="1"/>
            </p:cNvPicPr>
            <p:nvPr/>
          </p:nvPicPr>
          <p:blipFill rotWithShape="1">
            <a:blip r:embed="rId8"/>
            <a:srcRect r="3499"/>
            <a:stretch/>
          </p:blipFill>
          <p:spPr>
            <a:xfrm>
              <a:off x="8365281" y="2146974"/>
              <a:ext cx="3456075" cy="2014537"/>
            </a:xfrm>
            <a:prstGeom prst="rect">
              <a:avLst/>
            </a:prstGeom>
          </p:spPr>
        </p:pic>
        <p:pic>
          <p:nvPicPr>
            <p:cNvPr id="9" name="Picture 8">
              <a:extLst>
                <a:ext uri="{FF2B5EF4-FFF2-40B4-BE49-F238E27FC236}">
                  <a16:creationId xmlns:a16="http://schemas.microsoft.com/office/drawing/2014/main" id="{8885E23D-78A9-4943-B17D-09D09DD24BB9}"/>
                </a:ext>
              </a:extLst>
            </p:cNvPr>
            <p:cNvPicPr>
              <a:picLocks noChangeAspect="1"/>
            </p:cNvPicPr>
            <p:nvPr/>
          </p:nvPicPr>
          <p:blipFill>
            <a:blip r:embed="rId9"/>
            <a:stretch>
              <a:fillRect/>
            </a:stretch>
          </p:blipFill>
          <p:spPr>
            <a:xfrm>
              <a:off x="6096000" y="1581640"/>
              <a:ext cx="2755205" cy="1847360"/>
            </a:xfrm>
            <a:prstGeom prst="rect">
              <a:avLst/>
            </a:prstGeom>
          </p:spPr>
        </p:pic>
      </p:grpSp>
    </p:spTree>
    <p:extLst>
      <p:ext uri="{BB962C8B-B14F-4D97-AF65-F5344CB8AC3E}">
        <p14:creationId xmlns:p14="http://schemas.microsoft.com/office/powerpoint/2010/main" val="3502377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DE9A-9110-4DEA-A3E8-3D67B69B8838}"/>
              </a:ext>
            </a:extLst>
          </p:cNvPr>
          <p:cNvSpPr>
            <a:spLocks noGrp="1"/>
          </p:cNvSpPr>
          <p:nvPr>
            <p:ph type="title"/>
          </p:nvPr>
        </p:nvSpPr>
        <p:spPr/>
        <p:txBody>
          <a:bodyPr/>
          <a:lstStyle/>
          <a:p>
            <a:r>
              <a:rPr lang="en-US" dirty="0"/>
              <a:t>Data</a:t>
            </a:r>
          </a:p>
        </p:txBody>
      </p:sp>
      <p:sp>
        <p:nvSpPr>
          <p:cNvPr id="5" name="Content Placeholder 4">
            <a:extLst>
              <a:ext uri="{FF2B5EF4-FFF2-40B4-BE49-F238E27FC236}">
                <a16:creationId xmlns:a16="http://schemas.microsoft.com/office/drawing/2014/main" id="{4C0A165A-33EC-48F9-9E60-384D7BA86872}"/>
              </a:ext>
            </a:extLst>
          </p:cNvPr>
          <p:cNvSpPr>
            <a:spLocks noGrp="1"/>
          </p:cNvSpPr>
          <p:nvPr>
            <p:ph sz="half" idx="2"/>
          </p:nvPr>
        </p:nvSpPr>
        <p:spPr>
          <a:xfrm>
            <a:off x="6665206" y="2693383"/>
            <a:ext cx="4688594" cy="3483579"/>
          </a:xfrm>
        </p:spPr>
        <p:txBody>
          <a:bodyPr/>
          <a:lstStyle/>
          <a:p>
            <a:pPr>
              <a:spcBef>
                <a:spcPts val="1200"/>
              </a:spcBef>
            </a:pPr>
            <a:r>
              <a:rPr lang="en-US" dirty="0"/>
              <a:t>Coworking Site Survey</a:t>
            </a:r>
            <a:br>
              <a:rPr lang="en-US" dirty="0"/>
            </a:br>
            <a:r>
              <a:rPr lang="en-US" dirty="0"/>
              <a:t>(273 samples)</a:t>
            </a:r>
          </a:p>
          <a:p>
            <a:pPr marL="0" indent="0">
              <a:spcBef>
                <a:spcPts val="1200"/>
              </a:spcBef>
              <a:buNone/>
            </a:pPr>
            <a:endParaRPr lang="en-US" dirty="0"/>
          </a:p>
          <a:p>
            <a:pPr>
              <a:spcBef>
                <a:spcPts val="1200"/>
              </a:spcBef>
            </a:pPr>
            <a:r>
              <a:rPr lang="en-US" dirty="0"/>
              <a:t>Teleworkers</a:t>
            </a:r>
            <a:br>
              <a:rPr lang="en-US" dirty="0"/>
            </a:br>
            <a:r>
              <a:rPr lang="en-US" dirty="0"/>
              <a:t>(1000 samples)</a:t>
            </a:r>
          </a:p>
        </p:txBody>
      </p:sp>
      <p:pic>
        <p:nvPicPr>
          <p:cNvPr id="6" name="Picture 5">
            <a:extLst>
              <a:ext uri="{FF2B5EF4-FFF2-40B4-BE49-F238E27FC236}">
                <a16:creationId xmlns:a16="http://schemas.microsoft.com/office/drawing/2014/main" id="{A65525B9-B999-4895-9B4E-C2D5E0F8F126}"/>
              </a:ext>
            </a:extLst>
          </p:cNvPr>
          <p:cNvPicPr>
            <a:picLocks noChangeAspect="1"/>
          </p:cNvPicPr>
          <p:nvPr/>
        </p:nvPicPr>
        <p:blipFill>
          <a:blip r:embed="rId3"/>
          <a:stretch>
            <a:fillRect/>
          </a:stretch>
        </p:blipFill>
        <p:spPr>
          <a:xfrm>
            <a:off x="3549813" y="3921919"/>
            <a:ext cx="2557864" cy="1154888"/>
          </a:xfrm>
          <a:prstGeom prst="rect">
            <a:avLst/>
          </a:prstGeom>
        </p:spPr>
      </p:pic>
      <p:pic>
        <p:nvPicPr>
          <p:cNvPr id="7" name="Picture 6">
            <a:extLst>
              <a:ext uri="{FF2B5EF4-FFF2-40B4-BE49-F238E27FC236}">
                <a16:creationId xmlns:a16="http://schemas.microsoft.com/office/drawing/2014/main" id="{9BC9ECFC-6DBC-48B9-89AF-67793AAE79B4}"/>
              </a:ext>
            </a:extLst>
          </p:cNvPr>
          <p:cNvPicPr>
            <a:picLocks noChangeAspect="1"/>
          </p:cNvPicPr>
          <p:nvPr/>
        </p:nvPicPr>
        <p:blipFill>
          <a:blip r:embed="rId4"/>
          <a:stretch>
            <a:fillRect/>
          </a:stretch>
        </p:blipFill>
        <p:spPr>
          <a:xfrm>
            <a:off x="2511137" y="2315033"/>
            <a:ext cx="3596540" cy="1078962"/>
          </a:xfrm>
          <a:prstGeom prst="rect">
            <a:avLst/>
          </a:prstGeom>
        </p:spPr>
      </p:pic>
      <p:pic>
        <p:nvPicPr>
          <p:cNvPr id="8" name="Picture 7">
            <a:extLst>
              <a:ext uri="{FF2B5EF4-FFF2-40B4-BE49-F238E27FC236}">
                <a16:creationId xmlns:a16="http://schemas.microsoft.com/office/drawing/2014/main" id="{5C254438-413F-4094-B897-5C1A4DBE9596}"/>
              </a:ext>
            </a:extLst>
          </p:cNvPr>
          <p:cNvPicPr>
            <a:picLocks noChangeAspect="1"/>
          </p:cNvPicPr>
          <p:nvPr/>
        </p:nvPicPr>
        <p:blipFill>
          <a:blip r:embed="rId5"/>
          <a:stretch>
            <a:fillRect/>
          </a:stretch>
        </p:blipFill>
        <p:spPr>
          <a:xfrm>
            <a:off x="724923" y="4531709"/>
            <a:ext cx="2571750" cy="1781175"/>
          </a:xfrm>
          <a:prstGeom prst="rect">
            <a:avLst/>
          </a:prstGeom>
        </p:spPr>
      </p:pic>
      <p:pic>
        <p:nvPicPr>
          <p:cNvPr id="9" name="Picture 8">
            <a:extLst>
              <a:ext uri="{FF2B5EF4-FFF2-40B4-BE49-F238E27FC236}">
                <a16:creationId xmlns:a16="http://schemas.microsoft.com/office/drawing/2014/main" id="{0212AE4E-8B2D-4969-9515-DBA488160F83}"/>
              </a:ext>
            </a:extLst>
          </p:cNvPr>
          <p:cNvPicPr>
            <a:picLocks noChangeAspect="1"/>
          </p:cNvPicPr>
          <p:nvPr/>
        </p:nvPicPr>
        <p:blipFill>
          <a:blip r:embed="rId6"/>
          <a:stretch>
            <a:fillRect/>
          </a:stretch>
        </p:blipFill>
        <p:spPr>
          <a:xfrm>
            <a:off x="618074" y="2693384"/>
            <a:ext cx="1779786" cy="1702404"/>
          </a:xfrm>
          <a:prstGeom prst="rect">
            <a:avLst/>
          </a:prstGeom>
        </p:spPr>
      </p:pic>
      <p:sp>
        <p:nvSpPr>
          <p:cNvPr id="11" name="Rounded Rectangle 1">
            <a:extLst>
              <a:ext uri="{FF2B5EF4-FFF2-40B4-BE49-F238E27FC236}">
                <a16:creationId xmlns:a16="http://schemas.microsoft.com/office/drawing/2014/main" id="{84A7669C-70A7-4AD2-B56D-AC0749A51E71}"/>
              </a:ext>
            </a:extLst>
          </p:cNvPr>
          <p:cNvSpPr/>
          <p:nvPr/>
        </p:nvSpPr>
        <p:spPr>
          <a:xfrm>
            <a:off x="841511" y="1466853"/>
            <a:ext cx="5133987" cy="510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Existing Data</a:t>
            </a:r>
          </a:p>
        </p:txBody>
      </p:sp>
      <p:sp>
        <p:nvSpPr>
          <p:cNvPr id="12" name="Rounded Rectangle 1">
            <a:extLst>
              <a:ext uri="{FF2B5EF4-FFF2-40B4-BE49-F238E27FC236}">
                <a16:creationId xmlns:a16="http://schemas.microsoft.com/office/drawing/2014/main" id="{F98CC1C1-3617-45D1-BAE7-4175F766408F}"/>
              </a:ext>
            </a:extLst>
          </p:cNvPr>
          <p:cNvSpPr/>
          <p:nvPr/>
        </p:nvSpPr>
        <p:spPr>
          <a:xfrm>
            <a:off x="6376420" y="1466853"/>
            <a:ext cx="4974069" cy="510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New Data</a:t>
            </a:r>
          </a:p>
        </p:txBody>
      </p:sp>
    </p:spTree>
    <p:extLst>
      <p:ext uri="{BB962C8B-B14F-4D97-AF65-F5344CB8AC3E}">
        <p14:creationId xmlns:p14="http://schemas.microsoft.com/office/powerpoint/2010/main" val="65053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2AD98-A4EB-4EA5-8DEF-301CA753D8B0}"/>
              </a:ext>
            </a:extLst>
          </p:cNvPr>
          <p:cNvSpPr>
            <a:spLocks noGrp="1"/>
          </p:cNvSpPr>
          <p:nvPr>
            <p:ph type="title"/>
          </p:nvPr>
        </p:nvSpPr>
        <p:spPr/>
        <p:txBody>
          <a:bodyPr/>
          <a:lstStyle/>
          <a:p>
            <a:r>
              <a:rPr lang="en-US" dirty="0"/>
              <a:t>Teleworkers</a:t>
            </a:r>
          </a:p>
        </p:txBody>
      </p:sp>
      <p:graphicFrame>
        <p:nvGraphicFramePr>
          <p:cNvPr id="12" name="Chart 11">
            <a:extLst>
              <a:ext uri="{FF2B5EF4-FFF2-40B4-BE49-F238E27FC236}">
                <a16:creationId xmlns:a16="http://schemas.microsoft.com/office/drawing/2014/main" id="{9C20019F-64C8-4B05-B967-07D0A89D680E}"/>
              </a:ext>
            </a:extLst>
          </p:cNvPr>
          <p:cNvGraphicFramePr>
            <a:graphicFrameLocks/>
          </p:cNvGraphicFramePr>
          <p:nvPr>
            <p:extLst>
              <p:ext uri="{D42A27DB-BD31-4B8C-83A1-F6EECF244321}">
                <p14:modId xmlns:p14="http://schemas.microsoft.com/office/powerpoint/2010/main" val="38718634"/>
              </p:ext>
            </p:extLst>
          </p:nvPr>
        </p:nvGraphicFramePr>
        <p:xfrm>
          <a:off x="6241312" y="1499191"/>
          <a:ext cx="5348176" cy="45719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47CDACE4-F682-4D0F-B021-421F51EC62D1}"/>
              </a:ext>
            </a:extLst>
          </p:cNvPr>
          <p:cNvGraphicFramePr>
            <a:graphicFrameLocks/>
          </p:cNvGraphicFramePr>
          <p:nvPr>
            <p:extLst>
              <p:ext uri="{D42A27DB-BD31-4B8C-83A1-F6EECF244321}">
                <p14:modId xmlns:p14="http://schemas.microsoft.com/office/powerpoint/2010/main" val="4076719700"/>
              </p:ext>
            </p:extLst>
          </p:nvPr>
        </p:nvGraphicFramePr>
        <p:xfrm>
          <a:off x="956930" y="1499191"/>
          <a:ext cx="5139069" cy="45719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83511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VMT Impacts</a:t>
            </a:r>
          </a:p>
        </p:txBody>
      </p:sp>
      <p:sp>
        <p:nvSpPr>
          <p:cNvPr id="7" name="Rectangle 1"/>
          <p:cNvSpPr>
            <a:spLocks noChangeArrowheads="1"/>
          </p:cNvSpPr>
          <p:nvPr/>
        </p:nvSpPr>
        <p:spPr bwMode="auto">
          <a:xfrm>
            <a:off x="2260600" y="3789760"/>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US" altLang="en-US" sz="1350">
                <a:latin typeface="Arial" panose="020B0604020202020204" pitchFamily="34" charset="0"/>
              </a:rPr>
            </a:br>
            <a:endParaRPr lang="en-US" altLang="en-US" sz="1350">
              <a:latin typeface="Arial" panose="020B0604020202020204" pitchFamily="34" charset="0"/>
            </a:endParaRPr>
          </a:p>
        </p:txBody>
      </p:sp>
      <p:pic>
        <p:nvPicPr>
          <p:cNvPr id="11" name="Picture 10">
            <a:extLst>
              <a:ext uri="{FF2B5EF4-FFF2-40B4-BE49-F238E27FC236}">
                <a16:creationId xmlns:a16="http://schemas.microsoft.com/office/drawing/2014/main" id="{2755B47F-4724-4FD9-B15C-283CB7A00394}"/>
              </a:ext>
            </a:extLst>
          </p:cNvPr>
          <p:cNvPicPr>
            <a:picLocks noChangeAspect="1"/>
          </p:cNvPicPr>
          <p:nvPr/>
        </p:nvPicPr>
        <p:blipFill>
          <a:blip r:embed="rId3"/>
          <a:stretch>
            <a:fillRect/>
          </a:stretch>
        </p:blipFill>
        <p:spPr>
          <a:xfrm>
            <a:off x="838200" y="1564639"/>
            <a:ext cx="10515600" cy="37774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86213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VMT Impacts</a:t>
            </a:r>
          </a:p>
        </p:txBody>
      </p:sp>
      <p:sp>
        <p:nvSpPr>
          <p:cNvPr id="7" name="Rectangle 1"/>
          <p:cNvSpPr>
            <a:spLocks noChangeArrowheads="1"/>
          </p:cNvSpPr>
          <p:nvPr/>
        </p:nvSpPr>
        <p:spPr bwMode="auto">
          <a:xfrm>
            <a:off x="2260600" y="3789760"/>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US" altLang="en-US" sz="1350">
                <a:latin typeface="Arial" panose="020B0604020202020204" pitchFamily="34" charset="0"/>
              </a:rPr>
            </a:br>
            <a:endParaRPr lang="en-US" altLang="en-US" sz="1350">
              <a:latin typeface="Arial" panose="020B0604020202020204" pitchFamily="34" charset="0"/>
            </a:endParaRPr>
          </a:p>
        </p:txBody>
      </p:sp>
      <p:sp>
        <p:nvSpPr>
          <p:cNvPr id="3" name="TextBox 2">
            <a:extLst>
              <a:ext uri="{FF2B5EF4-FFF2-40B4-BE49-F238E27FC236}">
                <a16:creationId xmlns:a16="http://schemas.microsoft.com/office/drawing/2014/main" id="{3418351F-D811-4BBE-9FC2-0FE8A3B3349B}"/>
              </a:ext>
            </a:extLst>
          </p:cNvPr>
          <p:cNvSpPr txBox="1"/>
          <p:nvPr/>
        </p:nvSpPr>
        <p:spPr>
          <a:xfrm>
            <a:off x="838200" y="5494338"/>
            <a:ext cx="10515600" cy="40011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rPr>
              <a:t>1/3 to 1/2 are still making “work” trips</a:t>
            </a:r>
          </a:p>
        </p:txBody>
      </p:sp>
      <p:pic>
        <p:nvPicPr>
          <p:cNvPr id="6" name="Picture 5">
            <a:extLst>
              <a:ext uri="{FF2B5EF4-FFF2-40B4-BE49-F238E27FC236}">
                <a16:creationId xmlns:a16="http://schemas.microsoft.com/office/drawing/2014/main" id="{26626632-8CC5-4473-9677-EB2B248CDB41}"/>
              </a:ext>
            </a:extLst>
          </p:cNvPr>
          <p:cNvPicPr>
            <a:picLocks noChangeAspect="1"/>
          </p:cNvPicPr>
          <p:nvPr/>
        </p:nvPicPr>
        <p:blipFill>
          <a:blip r:embed="rId3"/>
          <a:stretch>
            <a:fillRect/>
          </a:stretch>
        </p:blipFill>
        <p:spPr>
          <a:xfrm>
            <a:off x="838200" y="1570037"/>
            <a:ext cx="10515600" cy="3777489"/>
          </a:xfrm>
          <a:prstGeom prst="rect">
            <a:avLst/>
          </a:prstGeom>
          <a:solidFill>
            <a:schemeClr val="bg1"/>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2096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VMT Impacts</a:t>
            </a:r>
          </a:p>
        </p:txBody>
      </p:sp>
      <p:sp>
        <p:nvSpPr>
          <p:cNvPr id="7" name="Rectangle 1"/>
          <p:cNvSpPr>
            <a:spLocks noChangeArrowheads="1"/>
          </p:cNvSpPr>
          <p:nvPr/>
        </p:nvSpPr>
        <p:spPr bwMode="auto">
          <a:xfrm>
            <a:off x="2260600" y="3789760"/>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US" altLang="en-US" sz="1350">
                <a:latin typeface="Arial" panose="020B0604020202020204" pitchFamily="34" charset="0"/>
              </a:rPr>
            </a:br>
            <a:endParaRPr lang="en-US" altLang="en-US" sz="1350">
              <a:latin typeface="Arial" panose="020B0604020202020204" pitchFamily="34" charset="0"/>
            </a:endParaRPr>
          </a:p>
        </p:txBody>
      </p:sp>
      <p:sp>
        <p:nvSpPr>
          <p:cNvPr id="3" name="TextBox 2">
            <a:extLst>
              <a:ext uri="{FF2B5EF4-FFF2-40B4-BE49-F238E27FC236}">
                <a16:creationId xmlns:a16="http://schemas.microsoft.com/office/drawing/2014/main" id="{3418351F-D811-4BBE-9FC2-0FE8A3B3349B}"/>
              </a:ext>
            </a:extLst>
          </p:cNvPr>
          <p:cNvSpPr txBox="1"/>
          <p:nvPr/>
        </p:nvSpPr>
        <p:spPr>
          <a:xfrm>
            <a:off x="838200" y="5494338"/>
            <a:ext cx="10515600" cy="40011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rPr>
              <a:t>More travel on days they do go to work</a:t>
            </a:r>
          </a:p>
        </p:txBody>
      </p:sp>
      <p:pic>
        <p:nvPicPr>
          <p:cNvPr id="4" name="Picture 3">
            <a:extLst>
              <a:ext uri="{FF2B5EF4-FFF2-40B4-BE49-F238E27FC236}">
                <a16:creationId xmlns:a16="http://schemas.microsoft.com/office/drawing/2014/main" id="{BB33D22E-6782-4FFE-86BC-C4B56E3E3ECD}"/>
              </a:ext>
            </a:extLst>
          </p:cNvPr>
          <p:cNvPicPr>
            <a:picLocks noChangeAspect="1"/>
          </p:cNvPicPr>
          <p:nvPr/>
        </p:nvPicPr>
        <p:blipFill>
          <a:blip r:embed="rId3"/>
          <a:stretch>
            <a:fillRect/>
          </a:stretch>
        </p:blipFill>
        <p:spPr>
          <a:xfrm>
            <a:off x="838200" y="1570037"/>
            <a:ext cx="10515600" cy="3777489"/>
          </a:xfrm>
          <a:prstGeom prst="rect">
            <a:avLst/>
          </a:prstGeom>
          <a:solidFill>
            <a:schemeClr val="bg1"/>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794089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585&quot;&gt;&lt;/object&gt;&lt;object type=&quot;2&quot; unique_id=&quot;10586&quot;&gt;&lt;object type=&quot;3&quot; unique_id=&quot;10587&quot;&gt;&lt;property id=&quot;20148&quot; value=&quot;5&quot;/&gt;&lt;property id=&quot;20300&quot; value=&quot;Slide 1 - &amp;quot;Telework, Co-working, and Relocation:  How Will Economic and Technological Changes Alter Work Trips&amp;quot;&quot;/&gt;&lt;property id=&quot;20307&quot; value=&quot;257&quot;/&gt;&lt;/object&gt;&lt;object type=&quot;3&quot; unique_id=&quot;10588&quot;&gt;&lt;property id=&quot;20148&quot; value=&quot;5&quot;/&gt;&lt;property id=&quot;20300&quot; value=&quot;Slide 2 - &amp;quot;Outline&amp;quot;&quot;/&gt;&lt;property id=&quot;20307&quot; value=&quot;403&quot;/&gt;&lt;/object&gt;&lt;object type=&quot;3&quot; unique_id=&quot;10589&quot;&gt;&lt;property id=&quot;20148&quot; value=&quot;5&quot;/&gt;&lt;property id=&quot;20300&quot; value=&quot;Slide 3 - &amp;quot;Background&amp;quot;&quot;/&gt;&lt;property id=&quot;20307&quot; value=&quot;426&quot;/&gt;&lt;/object&gt;&lt;object type=&quot;3&quot; unique_id=&quot;10590&quot;&gt;&lt;property id=&quot;20148&quot; value=&quot;5&quot;/&gt;&lt;property id=&quot;20300&quot; value=&quot;Slide 4 - &amp;quot;Telecommuters&amp;quot;&quot;/&gt;&lt;property id=&quot;20307&quot; value=&quot;435&quot;/&gt;&lt;/object&gt;&lt;object type=&quot;3&quot; unique_id=&quot;10591&quot;&gt;&lt;property id=&quot;20148&quot; value=&quot;5&quot;/&gt;&lt;property id=&quot;20300&quot; value=&quot;Slide 5 - &amp;quot;Home Worker&amp;quot;&quot;/&gt;&lt;property id=&quot;20307&quot; value=&quot;436&quot;/&gt;&lt;/object&gt;&lt;object type=&quot;3&quot; unique_id=&quot;10592&quot;&gt;&lt;property id=&quot;20148&quot; value=&quot;5&quot;/&gt;&lt;property id=&quot;20300&quot; value=&quot;Slide 6 - &amp;quot;VMT Impacts&amp;quot;&quot;/&gt;&lt;property id=&quot;20307&quot; value=&quot;263&quot;/&gt;&lt;/object&gt;&lt;object type=&quot;3&quot; unique_id=&quot;10593&quot;&gt;&lt;property id=&quot;20148&quot; value=&quot;5&quot;/&gt;&lt;property id=&quot;20300&quot; value=&quot;Slide 7 - &amp;quot;VMT Impacts&amp;quot;&quot;/&gt;&lt;property id=&quot;20307&quot; value=&quot;437&quot;/&gt;&lt;/object&gt;&lt;object type=&quot;3&quot; unique_id=&quot;10594&quot;&gt;&lt;property id=&quot;20148&quot; value=&quot;5&quot;/&gt;&lt;property id=&quot;20300&quot; value=&quot;Slide 8 - &amp;quot;VMT Impacts&amp;quot;&quot;/&gt;&lt;property id=&quot;20307&quot; value=&quot;438&quot;/&gt;&lt;/object&gt;&lt;object type=&quot;3&quot; unique_id=&quot;10595&quot;&gt;&lt;property id=&quot;20148&quot; value=&quot;5&quot;/&gt;&lt;property id=&quot;20300&quot; value=&quot;Slide 9 - &amp;quot;VMT Impacts&amp;quot;&quot;/&gt;&lt;property id=&quot;20307&quot; value=&quot;441&quot;/&gt;&lt;/object&gt;&lt;object type=&quot;3&quot; unique_id=&quot;10596&quot;&gt;&lt;property id=&quot;20148&quot; value=&quot;5&quot;/&gt;&lt;property id=&quot;20300&quot; value=&quot;Slide 10 - &amp;quot;VMT Impacts&amp;quot;&quot;/&gt;&lt;property id=&quot;20307&quot; value=&quot;442&quot;/&gt;&lt;/object&gt;&lt;object type=&quot;3&quot; unique_id=&quot;10597&quot;&gt;&lt;property id=&quot;20148&quot; value=&quot;5&quot;/&gt;&lt;property id=&quot;20300&quot; value=&quot;Slide 11 - &amp;quot;Coworking Site Survey&amp;quot;&quot;/&gt;&lt;property id=&quot;20307&quot; value=&quot;420&quot;/&gt;&lt;/object&gt;&lt;object type=&quot;3&quot; unique_id=&quot;10598&quot;&gt;&lt;property id=&quot;20148&quot; value=&quot;5&quot;/&gt;&lt;property id=&quot;20300&quot; value=&quot;Slide 12 - &amp;quot; Coworking Spaces&amp;quot;&quot;/&gt;&lt;property id=&quot;20307&quot; value=&quot;411&quot;/&gt;&lt;/object&gt;&lt;object type=&quot;3&quot; unique_id=&quot;10599&quot;&gt;&lt;property id=&quot;20148&quot; value=&quot;5&quot;/&gt;&lt;property id=&quot;20300&quot; value=&quot;Slide 13 - &amp;quot;Why Work at a Coworking Site?&amp;quot;&quot;/&gt;&lt;property id=&quot;20307&quot; value=&quot;444&quot;/&gt;&lt;/object&gt;&lt;object type=&quot;3&quot; unique_id=&quot;10600&quot;&gt;&lt;property id=&quot;20148&quot; value=&quot;5&quot;/&gt;&lt;property id=&quot;20300&quot; value=&quot;Slide 14 - &amp;quot;What’s the Alternative?&amp;quot;&quot;/&gt;&lt;property id=&quot;20307&quot; value=&quot;274&quot;/&gt;&lt;/object&gt;&lt;object type=&quot;3&quot; unique_id=&quot;10601&quot;&gt;&lt;property id=&quot;20148&quot; value=&quot;5&quot;/&gt;&lt;property id=&quot;20300&quot; value=&quot;Slide 15 - &amp;quot;Coworker Travel Behavior&amp;quot;&quot;/&gt;&lt;property id=&quot;20307&quot; value=&quot;296&quot;/&gt;&lt;/object&gt;&lt;object type=&quot;3&quot; unique_id=&quot;10602&quot;&gt;&lt;property id=&quot;20148&quot; value=&quot;5&quot;/&gt;&lt;property id=&quot;20300&quot; value=&quot;Slide 16 - &amp;quot;The Future of Work&amp;quot;&quot;/&gt;&lt;property id=&quot;20307&quot; value=&quot;427&quot;/&gt;&lt;/object&gt;&lt;object type=&quot;3&quot; unique_id=&quot;10603&quot;&gt;&lt;property id=&quot;20148&quot; value=&quot;5&quot;/&gt;&lt;property id=&quot;20300&quot; value=&quot;Slide 17 - &amp;quot;Gig Economy&amp;quot;&quot;/&gt;&lt;property id=&quot;20307&quot; value=&quot;428&quot;/&gt;&lt;/object&gt;&lt;object type=&quot;3&quot; unique_id=&quot;10604&quot;&gt;&lt;property id=&quot;20148&quot; value=&quot;5&quot;/&gt;&lt;property id=&quot;20300&quot; value=&quot;Slide 18 - &amp;quot;Gig Economy Potential&amp;quot;&quot;/&gt;&lt;property id=&quot;20307&quot; value=&quot;286&quot;/&gt;&lt;/object&gt;&lt;object type=&quot;3&quot; unique_id=&quot;10605&quot;&gt;&lt;property id=&quot;20148&quot; value=&quot;5&quot;/&gt;&lt;property id=&quot;20300&quot; value=&quot;Slide 19 - &amp;quot;VMT Impacts of Non-standard Work Arrangements&amp;quot;&quot;/&gt;&lt;property id=&quot;20307&quot; value=&quot;445&quot;/&gt;&lt;/object&gt;&lt;object type=&quot;3&quot; unique_id=&quot;10606&quot;&gt;&lt;property id=&quot;20148&quot; value=&quot;5&quot;/&gt;&lt;property id=&quot;20300&quot; value=&quot;Slide 20 - &amp;quot;Automation Potential&amp;quot;&quot;/&gt;&lt;property id=&quot;20307&quot; value=&quot;434&quot;/&gt;&lt;/object&gt;&lt;object type=&quot;3&quot; unique_id=&quot;10607&quot;&gt;&lt;property id=&quot;20148&quot; value=&quot;5&quot;/&gt;&lt;property id=&quot;20300&quot; value=&quot;Slide 21 - &amp;quot;Automation Potential&amp;quot;&quot;/&gt;&lt;property id=&quot;20307&quot; value=&quot;283&quot;/&gt;&lt;/object&gt;&lt;object type=&quot;3&quot; unique_id=&quot;10608&quot;&gt;&lt;property id=&quot;20148&quot; value=&quot;5&quot;/&gt;&lt;property id=&quot;20300&quot; value=&quot;Slide 22 - &amp;quot;How Does This Fit Together?&amp;quot;&quot;/&gt;&lt;property id=&quot;20307&quot; value=&quot;446&quot;/&gt;&lt;/object&gt;&lt;object type=&quot;3&quot; unique_id=&quot;10609&quot;&gt;&lt;property id=&quot;20148&quot; value=&quot;5&quot;/&gt;&lt;property id=&quot;20300&quot; value=&quot;Slide 23 - &amp;quot;Conclusions&amp;quot;&quot;/&gt;&lt;property id=&quot;20307&quot; value=&quot;447&quot;/&gt;&lt;/object&gt;&lt;object type=&quot;3&quot; unique_id=&quot;10610&quot;&gt;&lt;property id=&quot;20148&quot; value=&quot;5&quot;/&gt;&lt;property id=&quot;20300&quot; value=&quot;Slide 24 - &amp;quot;Thank You&amp;quot;&quot;/&gt;&lt;property id=&quot;20307&quot; value=&quot;431&quot;/&gt;&lt;/object&gt;&lt;object type=&quot;3&quot; unique_id=&quot;10611&quot;&gt;&lt;property id=&quot;20148&quot; value=&quot;5&quot;/&gt;&lt;property id=&quot;20300&quot; value=&quot;Slide 25 - &amp;quot;Coworker Travel Behavior&amp;quot;&quot;/&gt;&lt;property id=&quot;20307&quot; value=&quot;423&quot;/&gt;&lt;/object&gt;&lt;/object&gt;&lt;/object&gt;&lt;/database&gt;"/>
  <p:tag name="SECTOMILLISECCONVERTED" val="1"/>
</p:tagLst>
</file>

<file path=ppt/theme/theme1.xml><?xml version="1.0" encoding="utf-8"?>
<a:theme xmlns:a="http://schemas.openxmlformats.org/drawingml/2006/main" name="Light1_widescreen">
  <a:themeElements>
    <a:clrScheme name="New Logo">
      <a:dk1>
        <a:sysClr val="windowText" lastClr="000000"/>
      </a:dk1>
      <a:lt1>
        <a:sysClr val="window" lastClr="FFFFFF"/>
      </a:lt1>
      <a:dk2>
        <a:srgbClr val="44546A"/>
      </a:dk2>
      <a:lt2>
        <a:srgbClr val="E7E6E6"/>
      </a:lt2>
      <a:accent1>
        <a:srgbClr val="6B7DB8"/>
      </a:accent1>
      <a:accent2>
        <a:srgbClr val="16BED4"/>
      </a:accent2>
      <a:accent3>
        <a:srgbClr val="26A771"/>
      </a:accent3>
      <a:accent4>
        <a:srgbClr val="8DC63F"/>
      </a:accent4>
      <a:accent5>
        <a:srgbClr val="1C93D1"/>
      </a:accent5>
      <a:accent6>
        <a:srgbClr val="ED7D3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ght1_widescreen" id="{675C0639-B17D-40DF-8993-35A2EE6FCE50}" vid="{313B36D7-4998-40E3-AD38-47857AB8CCB5}"/>
    </a:ext>
  </a:extLst>
</a:theme>
</file>

<file path=ppt/theme/theme2.xml><?xml version="1.0" encoding="utf-8"?>
<a:theme xmlns:a="http://schemas.openxmlformats.org/drawingml/2006/main" name="Instructio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T_Template_NewLook_widescreen.potm" id="{021FE16A-FD06-4EF0-9ECC-8E69E14F5176}" vid="{5EF4727D-C1BD-4AB2-B86F-B712432FEB8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Light1_widescreen</Template>
  <TotalTime>773</TotalTime>
  <Words>2030</Words>
  <Application>Microsoft Office PowerPoint</Application>
  <PresentationFormat>Widescreen</PresentationFormat>
  <Paragraphs>259</Paragraphs>
  <Slides>24</Slides>
  <Notes>22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Calibri Light</vt:lpstr>
      <vt:lpstr>Wingdings</vt:lpstr>
      <vt:lpstr>Light1_widescreen</vt:lpstr>
      <vt:lpstr>Instructions</vt:lpstr>
      <vt:lpstr>Telework, Co-working, and Relocation:  How Will Economic and Technological Changes Alter Work Trips</vt:lpstr>
      <vt:lpstr>Background</vt:lpstr>
      <vt:lpstr>The Past and the Future</vt:lpstr>
      <vt:lpstr>New Elements</vt:lpstr>
      <vt:lpstr>Data</vt:lpstr>
      <vt:lpstr>Teleworkers</vt:lpstr>
      <vt:lpstr>VMT Impacts</vt:lpstr>
      <vt:lpstr>VMT Impacts</vt:lpstr>
      <vt:lpstr>VMT Impacts</vt:lpstr>
      <vt:lpstr>VMT Impacts</vt:lpstr>
      <vt:lpstr>VMT Impacts</vt:lpstr>
      <vt:lpstr>Coworking Site Survey</vt:lpstr>
      <vt:lpstr> Coworking Spaces</vt:lpstr>
      <vt:lpstr>Why Work at a Coworking Site?</vt:lpstr>
      <vt:lpstr>What’s the Alternative?</vt:lpstr>
      <vt:lpstr>Coworker Travel Behavior</vt:lpstr>
      <vt:lpstr>The Future of Work</vt:lpstr>
      <vt:lpstr>Gig Economy</vt:lpstr>
      <vt:lpstr>Automation Potential</vt:lpstr>
      <vt:lpstr>Automation Potential</vt:lpstr>
      <vt:lpstr>Automation Potential</vt:lpstr>
      <vt:lpstr>Automation Potential</vt:lpstr>
      <vt:lpstr>How Does This Fit Together?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McKee</dc:creator>
  <cp:lastModifiedBy>Michelle Bina</cp:lastModifiedBy>
  <cp:revision>111</cp:revision>
  <dcterms:created xsi:type="dcterms:W3CDTF">2019-05-29T16:27:17Z</dcterms:created>
  <dcterms:modified xsi:type="dcterms:W3CDTF">2019-06-01T19:41:56Z</dcterms:modified>
</cp:coreProperties>
</file>